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76" r:id="rId7"/>
    <p:sldId id="289" r:id="rId8"/>
    <p:sldId id="288" r:id="rId9"/>
    <p:sldId id="286" r:id="rId10"/>
    <p:sldId id="285" r:id="rId11"/>
    <p:sldId id="291" r:id="rId12"/>
    <p:sldId id="292" r:id="rId13"/>
    <p:sldId id="280" r:id="rId14"/>
    <p:sldId id="281" r:id="rId15"/>
    <p:sldId id="282" r:id="rId16"/>
    <p:sldId id="283" r:id="rId17"/>
    <p:sldId id="28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2" autoAdjust="0"/>
    <p:restoredTop sz="94660"/>
  </p:normalViewPr>
  <p:slideViewPr>
    <p:cSldViewPr>
      <p:cViewPr>
        <p:scale>
          <a:sx n="75" d="100"/>
          <a:sy n="75" d="100"/>
        </p:scale>
        <p:origin x="-1320" y="-7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uYamwNVnCVU" TargetMode="External"/><Relationship Id="rId13" Type="http://schemas.openxmlformats.org/officeDocument/2006/relationships/hyperlink" Target="https://www.youtube.com/watch?v=dWe8vtztW-4" TargetMode="External"/><Relationship Id="rId3" Type="http://schemas.openxmlformats.org/officeDocument/2006/relationships/hyperlink" Target="http://www.fao.org/docrep/007/y5740e/y5740e04.htm" TargetMode="External"/><Relationship Id="rId7" Type="http://schemas.openxmlformats.org/officeDocument/2006/relationships/hyperlink" Target="https://www.khanacademy.org/science/biology/cellular-respiration-and-fermentation/variations-on-cellular-respiration/a/connections-between-cellular-respiration-and-other-pathways" TargetMode="External"/><Relationship Id="rId12" Type="http://schemas.openxmlformats.org/officeDocument/2006/relationships/hyperlink" Target="https://www.youtube.com/watch?v=hMK1-bgTAtQ" TargetMode="External"/><Relationship Id="rId2" Type="http://schemas.openxmlformats.org/officeDocument/2006/relationships/hyperlink" Target="https://www.concern.net/sites/default/files/media/page/Hunger_Factsheets.pdf" TargetMode="External"/><Relationship Id="rId1" Type="http://schemas.openxmlformats.org/officeDocument/2006/relationships/slideLayout" Target="../slideLayouts/slideLayout2.xml"/><Relationship Id="rId6" Type="http://schemas.openxmlformats.org/officeDocument/2006/relationships/hyperlink" Target="https://www.ck12.org/book/CK-12-Biology/section/4.3/" TargetMode="External"/><Relationship Id="rId11" Type="http://schemas.openxmlformats.org/officeDocument/2006/relationships/hyperlink" Target="https://www.youtube.com/watch?v=AA0QMn9VfoE" TargetMode="External"/><Relationship Id="rId5" Type="http://schemas.openxmlformats.org/officeDocument/2006/relationships/hyperlink" Target="https://www.biology.iupui.edu/biocourses/N100/2k4ch7respirationnotes.html" TargetMode="External"/><Relationship Id="rId15" Type="http://schemas.openxmlformats.org/officeDocument/2006/relationships/hyperlink" Target="https://www.youtube.com/watch?v=7J4LXs-oDCU" TargetMode="External"/><Relationship Id="rId10" Type="http://schemas.openxmlformats.org/officeDocument/2006/relationships/hyperlink" Target="https://www.youtube.com/watch?v=z9TIlM96lT8" TargetMode="External"/><Relationship Id="rId4" Type="http://schemas.openxmlformats.org/officeDocument/2006/relationships/hyperlink" Target="https://www.quia.com/jg/155814list.html" TargetMode="External"/><Relationship Id="rId9" Type="http://schemas.openxmlformats.org/officeDocument/2006/relationships/hyperlink" Target="https://www.youtube.com/watch?v=brKgffGPfmA" TargetMode="External"/><Relationship Id="rId14" Type="http://schemas.openxmlformats.org/officeDocument/2006/relationships/hyperlink" Target="https://www.youtube.com/watch?v=BhJtogLY0e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4175"/>
            <a:ext cx="7772400" cy="1470025"/>
          </a:xfrm>
        </p:spPr>
        <p:txBody>
          <a:bodyPr>
            <a:normAutofit/>
          </a:bodyPr>
          <a:lstStyle/>
          <a:p>
            <a:r>
              <a:rPr lang="en-US" sz="3600" b="1" dirty="0" smtClean="0">
                <a:solidFill>
                  <a:srgbClr val="0000FF"/>
                </a:solidFill>
              </a:rPr>
              <a:t>Introduction to </a:t>
            </a:r>
            <a:br>
              <a:rPr lang="en-US" sz="3600" b="1" dirty="0" smtClean="0">
                <a:solidFill>
                  <a:srgbClr val="0000FF"/>
                </a:solidFill>
              </a:rPr>
            </a:br>
            <a:r>
              <a:rPr lang="en-US" sz="3600" b="1" dirty="0" smtClean="0">
                <a:solidFill>
                  <a:srgbClr val="0000FF"/>
                </a:solidFill>
              </a:rPr>
              <a:t>Biochemistry of Nutrition</a:t>
            </a:r>
            <a:endParaRPr lang="en-US" sz="3600" b="1" dirty="0">
              <a:solidFill>
                <a:srgbClr val="0000FF"/>
              </a:solidFill>
            </a:endParaRPr>
          </a:p>
        </p:txBody>
      </p:sp>
      <p:sp>
        <p:nvSpPr>
          <p:cNvPr id="3" name="Subtitle 2"/>
          <p:cNvSpPr>
            <a:spLocks noGrp="1"/>
          </p:cNvSpPr>
          <p:nvPr>
            <p:ph type="subTitle" idx="1"/>
          </p:nvPr>
        </p:nvSpPr>
        <p:spPr>
          <a:xfrm>
            <a:off x="1371600" y="3886200"/>
            <a:ext cx="6400800" cy="1600200"/>
          </a:xfrm>
        </p:spPr>
        <p:txBody>
          <a:bodyPr>
            <a:normAutofit fontScale="55000" lnSpcReduction="20000"/>
          </a:bodyPr>
          <a:lstStyle/>
          <a:p>
            <a:r>
              <a:rPr lang="en-US" sz="4500" b="1" dirty="0" smtClean="0">
                <a:solidFill>
                  <a:srgbClr val="FF0000"/>
                </a:solidFill>
              </a:rPr>
              <a:t>Prof K Syed</a:t>
            </a:r>
          </a:p>
          <a:p>
            <a:r>
              <a:rPr lang="en-US" dirty="0" smtClean="0">
                <a:solidFill>
                  <a:schemeClr val="tx1"/>
                </a:solidFill>
              </a:rPr>
              <a:t>Department of Biochemistry &amp; Microbiology</a:t>
            </a:r>
          </a:p>
          <a:p>
            <a:r>
              <a:rPr lang="en-US" dirty="0" smtClean="0">
                <a:solidFill>
                  <a:schemeClr val="tx1"/>
                </a:solidFill>
              </a:rPr>
              <a:t>University of Zululand</a:t>
            </a:r>
          </a:p>
          <a:p>
            <a:r>
              <a:rPr lang="en-US" dirty="0" smtClean="0">
                <a:solidFill>
                  <a:schemeClr val="tx1"/>
                </a:solidFill>
              </a:rPr>
              <a:t>Room no. 247</a:t>
            </a:r>
          </a:p>
          <a:p>
            <a:r>
              <a:rPr lang="en-US" dirty="0" smtClean="0">
                <a:solidFill>
                  <a:schemeClr val="tx1"/>
                </a:solidFill>
              </a:rPr>
              <a:t>SyedK@unizulu.ac.za</a:t>
            </a:r>
            <a:endParaRPr lang="en-US" dirty="0">
              <a:solidFill>
                <a:schemeClr val="tx1"/>
              </a:solidFill>
            </a:endParaRPr>
          </a:p>
        </p:txBody>
      </p:sp>
    </p:spTree>
    <p:extLst>
      <p:ext uri="{BB962C8B-B14F-4D97-AF65-F5344CB8AC3E}">
        <p14:creationId xmlns:p14="http://schemas.microsoft.com/office/powerpoint/2010/main" val="1477034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Energy systems</a:t>
            </a:r>
            <a:endParaRPr lang="en-US" sz="3600" dirty="0">
              <a:solidFill>
                <a:srgbClr val="0000FF"/>
              </a:solidFill>
            </a:endParaRPr>
          </a:p>
        </p:txBody>
      </p:sp>
      <p:sp>
        <p:nvSpPr>
          <p:cNvPr id="10" name="TextBox 9"/>
          <p:cNvSpPr txBox="1"/>
          <p:nvPr/>
        </p:nvSpPr>
        <p:spPr>
          <a:xfrm>
            <a:off x="152400" y="6312158"/>
            <a:ext cx="5834739" cy="369332"/>
          </a:xfrm>
          <a:prstGeom prst="rect">
            <a:avLst/>
          </a:prstGeom>
          <a:solidFill>
            <a:schemeClr val="bg1"/>
          </a:solidFill>
        </p:spPr>
        <p:txBody>
          <a:bodyPr wrap="none" rtlCol="0">
            <a:spAutoFit/>
          </a:bodyPr>
          <a:lstStyle/>
          <a:p>
            <a:r>
              <a:rPr lang="en-US" b="1" dirty="0" smtClean="0">
                <a:solidFill>
                  <a:srgbClr val="FF0000"/>
                </a:solidFill>
              </a:rPr>
              <a:t>Play </a:t>
            </a:r>
            <a:r>
              <a:rPr lang="en-US" b="1" dirty="0" smtClean="0">
                <a:solidFill>
                  <a:srgbClr val="FF0000"/>
                </a:solidFill>
              </a:rPr>
              <a:t>videos: </a:t>
            </a:r>
            <a:r>
              <a:rPr lang="en-US" b="1" dirty="0" smtClean="0">
                <a:solidFill>
                  <a:srgbClr val="FF0000"/>
                </a:solidFill>
              </a:rPr>
              <a:t>Energy system &amp; ATP Phosphocreatine systems</a:t>
            </a:r>
            <a:endParaRPr lang="en-US" b="1" dirty="0">
              <a:solidFill>
                <a:srgbClr val="FF0000"/>
              </a:solidFill>
            </a:endParaRPr>
          </a:p>
        </p:txBody>
      </p:sp>
      <p:pic>
        <p:nvPicPr>
          <p:cNvPr id="1026" name="Picture 2" descr="Energy Systems Explained"/>
          <p:cNvPicPr>
            <a:picLocks noChangeAspect="1" noChangeArrowheads="1"/>
          </p:cNvPicPr>
          <p:nvPr/>
        </p:nvPicPr>
        <p:blipFill rotWithShape="1">
          <a:blip r:embed="rId2">
            <a:extLst>
              <a:ext uri="{28A0092B-C50C-407E-A947-70E740481C1C}">
                <a14:useLocalDpi xmlns:a14="http://schemas.microsoft.com/office/drawing/2010/main" val="0"/>
              </a:ext>
            </a:extLst>
          </a:blip>
          <a:srcRect l="24887" r="24712"/>
          <a:stretch/>
        </p:blipFill>
        <p:spPr bwMode="auto">
          <a:xfrm>
            <a:off x="221671" y="1905000"/>
            <a:ext cx="3512129" cy="3135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ergy_system_du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770445" cy="21685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reatine-Kinas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418" y="4464462"/>
            <a:ext cx="5238750" cy="11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720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Energy </a:t>
            </a:r>
            <a:r>
              <a:rPr lang="en-US" sz="3600" dirty="0" smtClean="0">
                <a:solidFill>
                  <a:srgbClr val="0000FF"/>
                </a:solidFill>
              </a:rPr>
              <a:t>systems: ATP-PC system</a:t>
            </a:r>
            <a:endParaRPr lang="en-US" sz="3600" dirty="0">
              <a:solidFill>
                <a:srgbClr val="0000FF"/>
              </a:solidFill>
            </a:endParaRPr>
          </a:p>
        </p:txBody>
      </p:sp>
      <p:sp>
        <p:nvSpPr>
          <p:cNvPr id="10" name="TextBox 9"/>
          <p:cNvSpPr txBox="1"/>
          <p:nvPr/>
        </p:nvSpPr>
        <p:spPr>
          <a:xfrm>
            <a:off x="152400" y="6312158"/>
            <a:ext cx="5834739" cy="369332"/>
          </a:xfrm>
          <a:prstGeom prst="rect">
            <a:avLst/>
          </a:prstGeom>
          <a:solidFill>
            <a:schemeClr val="bg1"/>
          </a:solidFill>
        </p:spPr>
        <p:txBody>
          <a:bodyPr wrap="none" rtlCol="0">
            <a:spAutoFit/>
          </a:bodyPr>
          <a:lstStyle/>
          <a:p>
            <a:r>
              <a:rPr lang="en-US" b="1" dirty="0" smtClean="0">
                <a:solidFill>
                  <a:srgbClr val="FF0000"/>
                </a:solidFill>
              </a:rPr>
              <a:t>Play </a:t>
            </a:r>
            <a:r>
              <a:rPr lang="en-US" b="1" dirty="0" smtClean="0">
                <a:solidFill>
                  <a:srgbClr val="FF0000"/>
                </a:solidFill>
              </a:rPr>
              <a:t>videos: </a:t>
            </a:r>
            <a:r>
              <a:rPr lang="en-US" b="1" dirty="0" smtClean="0">
                <a:solidFill>
                  <a:srgbClr val="FF0000"/>
                </a:solidFill>
              </a:rPr>
              <a:t>Energy system &amp; ATP Phosphocreatine systems</a:t>
            </a:r>
            <a:endParaRPr lang="en-US" b="1" dirty="0">
              <a:solidFill>
                <a:srgbClr val="FF0000"/>
              </a:solidFill>
            </a:endParaRPr>
          </a:p>
        </p:txBody>
      </p:sp>
      <p:pic>
        <p:nvPicPr>
          <p:cNvPr id="3" name="Picture 2" descr="Creatine-Kina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238750" cy="11525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gureÂ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2971800"/>
            <a:ext cx="4191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8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Energy </a:t>
            </a:r>
            <a:r>
              <a:rPr lang="en-US" sz="3600" dirty="0" smtClean="0">
                <a:solidFill>
                  <a:srgbClr val="0000FF"/>
                </a:solidFill>
              </a:rPr>
              <a:t>systems: Glycolytic system</a:t>
            </a:r>
            <a:endParaRPr lang="en-US" sz="3600" dirty="0">
              <a:solidFill>
                <a:srgbClr val="0000FF"/>
              </a:solidFill>
            </a:endParaRPr>
          </a:p>
        </p:txBody>
      </p:sp>
      <p:sp>
        <p:nvSpPr>
          <p:cNvPr id="10" name="TextBox 9"/>
          <p:cNvSpPr txBox="1"/>
          <p:nvPr/>
        </p:nvSpPr>
        <p:spPr>
          <a:xfrm>
            <a:off x="152400" y="6312158"/>
            <a:ext cx="5834739" cy="369332"/>
          </a:xfrm>
          <a:prstGeom prst="rect">
            <a:avLst/>
          </a:prstGeom>
          <a:solidFill>
            <a:schemeClr val="bg1"/>
          </a:solidFill>
        </p:spPr>
        <p:txBody>
          <a:bodyPr wrap="none" rtlCol="0">
            <a:spAutoFit/>
          </a:bodyPr>
          <a:lstStyle/>
          <a:p>
            <a:r>
              <a:rPr lang="en-US" b="1" dirty="0" smtClean="0">
                <a:solidFill>
                  <a:srgbClr val="FF0000"/>
                </a:solidFill>
              </a:rPr>
              <a:t>Play </a:t>
            </a:r>
            <a:r>
              <a:rPr lang="en-US" b="1" dirty="0" smtClean="0">
                <a:solidFill>
                  <a:srgbClr val="FF0000"/>
                </a:solidFill>
              </a:rPr>
              <a:t>videos: </a:t>
            </a:r>
            <a:r>
              <a:rPr lang="en-US" b="1" dirty="0" smtClean="0">
                <a:solidFill>
                  <a:srgbClr val="FF0000"/>
                </a:solidFill>
              </a:rPr>
              <a:t>Energy system &amp; ATP Phosphocreatine systems</a:t>
            </a:r>
            <a:endParaRPr lang="en-US" b="1" dirty="0">
              <a:solidFill>
                <a:srgbClr val="FF0000"/>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1348" r="48300" b="24414"/>
          <a:stretch/>
        </p:blipFill>
        <p:spPr bwMode="auto">
          <a:xfrm>
            <a:off x="533400" y="1600200"/>
            <a:ext cx="7773176" cy="257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4419600"/>
            <a:ext cx="5486400" cy="1077218"/>
          </a:xfrm>
          <a:prstGeom prst="rect">
            <a:avLst/>
          </a:prstGeom>
        </p:spPr>
        <p:txBody>
          <a:bodyPr wrap="square">
            <a:spAutoFit/>
          </a:bodyPr>
          <a:lstStyle/>
          <a:p>
            <a:r>
              <a:rPr lang="en-US" sz="1600" dirty="0"/>
              <a:t>The three stages which will be discussed in greater detail are:</a:t>
            </a:r>
          </a:p>
          <a:p>
            <a:r>
              <a:rPr lang="en-US" sz="1600" b="1" dirty="0"/>
              <a:t>1.      </a:t>
            </a:r>
            <a:r>
              <a:rPr lang="en-US" sz="1600" dirty="0"/>
              <a:t>Aerobic glycolysis (slow glycolysis)</a:t>
            </a:r>
          </a:p>
          <a:p>
            <a:r>
              <a:rPr lang="en-US" sz="1600" b="1" dirty="0"/>
              <a:t>2.      </a:t>
            </a:r>
            <a:r>
              <a:rPr lang="en-US" sz="1600" dirty="0"/>
              <a:t>Krebs cycle (also known as the citric acid cycle)</a:t>
            </a:r>
          </a:p>
          <a:p>
            <a:r>
              <a:rPr lang="en-US" sz="1600" b="1" dirty="0"/>
              <a:t>3.      </a:t>
            </a:r>
            <a:r>
              <a:rPr lang="en-US" sz="1600" dirty="0"/>
              <a:t>Electron transport chain</a:t>
            </a:r>
          </a:p>
        </p:txBody>
      </p:sp>
      <p:sp>
        <p:nvSpPr>
          <p:cNvPr id="5" name="Rectangle 4"/>
          <p:cNvSpPr/>
          <p:nvPr/>
        </p:nvSpPr>
        <p:spPr>
          <a:xfrm>
            <a:off x="4699000" y="5158264"/>
            <a:ext cx="4140200" cy="1200329"/>
          </a:xfrm>
          <a:prstGeom prst="rect">
            <a:avLst/>
          </a:prstGeom>
        </p:spPr>
        <p:txBody>
          <a:bodyPr wrap="square">
            <a:spAutoFit/>
          </a:bodyPr>
          <a:lstStyle/>
          <a:p>
            <a:r>
              <a:rPr lang="en-US" dirty="0"/>
              <a:t>Glycolysis                                        </a:t>
            </a:r>
            <a:r>
              <a:rPr lang="en-US" dirty="0" smtClean="0"/>
              <a:t>2 </a:t>
            </a:r>
            <a:r>
              <a:rPr lang="en-US" dirty="0"/>
              <a:t>ATP</a:t>
            </a:r>
          </a:p>
          <a:p>
            <a:r>
              <a:rPr lang="en-US" dirty="0" smtClean="0"/>
              <a:t>Krebs </a:t>
            </a:r>
            <a:r>
              <a:rPr lang="en-US" dirty="0"/>
              <a:t>cycle                                      </a:t>
            </a:r>
            <a:r>
              <a:rPr lang="en-US" dirty="0" smtClean="0"/>
              <a:t>2 </a:t>
            </a:r>
            <a:r>
              <a:rPr lang="en-US" dirty="0"/>
              <a:t>ATP</a:t>
            </a:r>
          </a:p>
          <a:p>
            <a:r>
              <a:rPr lang="en-US" dirty="0" smtClean="0"/>
              <a:t>Electron </a:t>
            </a:r>
            <a:r>
              <a:rPr lang="en-US" dirty="0"/>
              <a:t>transport chain               </a:t>
            </a:r>
            <a:r>
              <a:rPr lang="en-US" dirty="0" smtClean="0"/>
              <a:t>34 </a:t>
            </a:r>
            <a:r>
              <a:rPr lang="en-US" dirty="0"/>
              <a:t>ATP</a:t>
            </a:r>
          </a:p>
          <a:p>
            <a:r>
              <a:rPr lang="en-US" b="1" dirty="0" smtClean="0"/>
              <a:t>Total</a:t>
            </a:r>
            <a:r>
              <a:rPr lang="en-US" b="1" dirty="0"/>
              <a:t>                                                 </a:t>
            </a:r>
            <a:r>
              <a:rPr lang="en-US" b="1" dirty="0" smtClean="0"/>
              <a:t>38 </a:t>
            </a:r>
            <a:r>
              <a:rPr lang="en-US" b="1" dirty="0"/>
              <a:t>ATP</a:t>
            </a:r>
            <a:endParaRPr lang="en-US" dirty="0"/>
          </a:p>
        </p:txBody>
      </p:sp>
    </p:spTree>
    <p:extLst>
      <p:ext uri="{BB962C8B-B14F-4D97-AF65-F5344CB8AC3E}">
        <p14:creationId xmlns:p14="http://schemas.microsoft.com/office/powerpoint/2010/main" val="1087911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00FF"/>
                </a:solidFill>
              </a:rPr>
              <a:t>Nutrition basics - Terminology</a:t>
            </a:r>
            <a:endParaRPr lang="en-US" dirty="0">
              <a:solidFill>
                <a:srgbClr val="00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96323099"/>
              </p:ext>
            </p:extLst>
          </p:nvPr>
        </p:nvGraphicFramePr>
        <p:xfrm>
          <a:off x="914400" y="1295400"/>
          <a:ext cx="7467600" cy="4932282"/>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tblGrid>
              <a:tr h="265072">
                <a:tc>
                  <a:txBody>
                    <a:bodyPr/>
                    <a:lstStyle/>
                    <a:p>
                      <a:pPr marL="0" marR="0" algn="ctr">
                        <a:lnSpc>
                          <a:spcPct val="115000"/>
                        </a:lnSpc>
                        <a:spcBef>
                          <a:spcPts val="0"/>
                        </a:spcBef>
                        <a:spcAft>
                          <a:spcPts val="0"/>
                        </a:spcAft>
                      </a:pPr>
                      <a:r>
                        <a:rPr lang="en-US" sz="1400">
                          <a:effectLst/>
                        </a:rPr>
                        <a:t>A</a:t>
                      </a:r>
                      <a:endParaRPr lang="en-US" sz="1400">
                        <a:effectLst/>
                        <a:latin typeface="Calibri"/>
                        <a:ea typeface="Calibri"/>
                        <a:cs typeface="Times New Roman"/>
                      </a:endParaRPr>
                    </a:p>
                  </a:txBody>
                  <a:tcPr marL="35249" marR="35249" marT="35249" marB="35249" anchor="ctr"/>
                </a:tc>
                <a:tc>
                  <a:txBody>
                    <a:bodyPr/>
                    <a:lstStyle/>
                    <a:p>
                      <a:pPr marL="0" marR="0" algn="ctr">
                        <a:lnSpc>
                          <a:spcPct val="115000"/>
                        </a:lnSpc>
                        <a:spcBef>
                          <a:spcPts val="0"/>
                        </a:spcBef>
                        <a:spcAft>
                          <a:spcPts val="0"/>
                        </a:spcAft>
                      </a:pPr>
                      <a:r>
                        <a:rPr lang="en-US" sz="1400">
                          <a:effectLst/>
                        </a:rPr>
                        <a:t>B</a:t>
                      </a:r>
                      <a:endParaRPr lang="en-US" sz="1400">
                        <a:effectLst/>
                        <a:latin typeface="Calibri"/>
                        <a:ea typeface="Calibri"/>
                        <a:cs typeface="Times New Roman"/>
                      </a:endParaRPr>
                    </a:p>
                  </a:txBody>
                  <a:tcPr marL="35249" marR="35249" marT="35249" marB="35249" anchor="ctr"/>
                </a:tc>
                <a:extLst>
                  <a:ext uri="{0D108BD9-81ED-4DB2-BD59-A6C34878D82A}">
                    <a16:rowId xmlns:a16="http://schemas.microsoft.com/office/drawing/2014/main" xmlns="" val="10000"/>
                  </a:ext>
                </a:extLst>
              </a:tr>
              <a:tr h="459646">
                <a:tc>
                  <a:txBody>
                    <a:bodyPr/>
                    <a:lstStyle/>
                    <a:p>
                      <a:pPr marL="0" marR="0">
                        <a:lnSpc>
                          <a:spcPct val="115000"/>
                        </a:lnSpc>
                        <a:spcBef>
                          <a:spcPts val="0"/>
                        </a:spcBef>
                        <a:spcAft>
                          <a:spcPts val="0"/>
                        </a:spcAft>
                      </a:pPr>
                      <a:r>
                        <a:rPr lang="en-US" sz="1400">
                          <a:effectLst/>
                        </a:rPr>
                        <a:t>nutirition</a:t>
                      </a:r>
                      <a:endParaRPr lang="en-US" sz="1400">
                        <a:effectLst/>
                        <a:latin typeface="Calibri"/>
                        <a:ea typeface="Calibri"/>
                        <a:cs typeface="Times New Roman"/>
                      </a:endParaRPr>
                    </a:p>
                  </a:txBody>
                  <a:tcPr marL="35249" marR="35249" marT="35249" marB="35249"/>
                </a:tc>
                <a:tc>
                  <a:txBody>
                    <a:bodyPr/>
                    <a:lstStyle/>
                    <a:p>
                      <a:pPr marL="0" marR="0">
                        <a:lnSpc>
                          <a:spcPct val="115000"/>
                        </a:lnSpc>
                        <a:spcBef>
                          <a:spcPts val="0"/>
                        </a:spcBef>
                        <a:spcAft>
                          <a:spcPts val="0"/>
                        </a:spcAft>
                      </a:pPr>
                      <a:r>
                        <a:rPr lang="en-US" sz="1400">
                          <a:effectLst/>
                        </a:rPr>
                        <a:t>The science of food and how the body uses it in health and disease.</a:t>
                      </a:r>
                      <a:endParaRPr lang="en-US" sz="1400">
                        <a:effectLst/>
                        <a:latin typeface="Calibri"/>
                        <a:ea typeface="Calibri"/>
                        <a:cs typeface="Times New Roman"/>
                      </a:endParaRPr>
                    </a:p>
                  </a:txBody>
                  <a:tcPr marL="35249" marR="35249" marT="35249" marB="35249"/>
                </a:tc>
                <a:extLst>
                  <a:ext uri="{0D108BD9-81ED-4DB2-BD59-A6C34878D82A}">
                    <a16:rowId xmlns:a16="http://schemas.microsoft.com/office/drawing/2014/main" xmlns="" val="10001"/>
                  </a:ext>
                </a:extLst>
              </a:tr>
              <a:tr h="654220">
                <a:tc>
                  <a:txBody>
                    <a:bodyPr/>
                    <a:lstStyle/>
                    <a:p>
                      <a:pPr marL="0" marR="0">
                        <a:lnSpc>
                          <a:spcPct val="115000"/>
                        </a:lnSpc>
                        <a:spcBef>
                          <a:spcPts val="0"/>
                        </a:spcBef>
                        <a:spcAft>
                          <a:spcPts val="0"/>
                        </a:spcAft>
                      </a:pPr>
                      <a:r>
                        <a:rPr lang="en-US" sz="1400">
                          <a:effectLst/>
                        </a:rPr>
                        <a:t>essential nutrients</a:t>
                      </a:r>
                      <a:endParaRPr lang="en-US" sz="1400">
                        <a:effectLst/>
                        <a:latin typeface="Calibri"/>
                        <a:ea typeface="Calibri"/>
                        <a:cs typeface="Times New Roman"/>
                      </a:endParaRPr>
                    </a:p>
                  </a:txBody>
                  <a:tcPr marL="35249" marR="35249" marT="35249" marB="35249"/>
                </a:tc>
                <a:tc>
                  <a:txBody>
                    <a:bodyPr/>
                    <a:lstStyle/>
                    <a:p>
                      <a:pPr marL="0" marR="0">
                        <a:lnSpc>
                          <a:spcPct val="115000"/>
                        </a:lnSpc>
                        <a:spcBef>
                          <a:spcPts val="0"/>
                        </a:spcBef>
                        <a:spcAft>
                          <a:spcPts val="0"/>
                        </a:spcAft>
                      </a:pPr>
                      <a:r>
                        <a:rPr lang="en-US" sz="1400">
                          <a:effectLst/>
                        </a:rPr>
                        <a:t>Substances the body must get from foods because it can't manufacture them at all or fast enough to meet its needs.</a:t>
                      </a:r>
                      <a:endParaRPr lang="en-US" sz="1400">
                        <a:effectLst/>
                        <a:latin typeface="Calibri"/>
                        <a:ea typeface="Calibri"/>
                        <a:cs typeface="Times New Roman"/>
                      </a:endParaRPr>
                    </a:p>
                  </a:txBody>
                  <a:tcPr marL="35249" marR="35249" marT="35249" marB="35249"/>
                </a:tc>
                <a:extLst>
                  <a:ext uri="{0D108BD9-81ED-4DB2-BD59-A6C34878D82A}">
                    <a16:rowId xmlns:a16="http://schemas.microsoft.com/office/drawing/2014/main" xmlns="" val="10002"/>
                  </a:ext>
                </a:extLst>
              </a:tr>
              <a:tr h="654220">
                <a:tc>
                  <a:txBody>
                    <a:bodyPr/>
                    <a:lstStyle/>
                    <a:p>
                      <a:pPr marL="0" marR="0">
                        <a:lnSpc>
                          <a:spcPct val="115000"/>
                        </a:lnSpc>
                        <a:spcBef>
                          <a:spcPts val="0"/>
                        </a:spcBef>
                        <a:spcAft>
                          <a:spcPts val="0"/>
                        </a:spcAft>
                      </a:pPr>
                      <a:r>
                        <a:rPr lang="en-US" sz="1400">
                          <a:effectLst/>
                        </a:rPr>
                        <a:t>digestion</a:t>
                      </a:r>
                      <a:endParaRPr lang="en-US" sz="1400">
                        <a:effectLst/>
                        <a:latin typeface="Calibri"/>
                        <a:ea typeface="Calibri"/>
                        <a:cs typeface="Times New Roman"/>
                      </a:endParaRPr>
                    </a:p>
                  </a:txBody>
                  <a:tcPr marL="35249" marR="35249" marT="35249" marB="35249"/>
                </a:tc>
                <a:tc>
                  <a:txBody>
                    <a:bodyPr/>
                    <a:lstStyle/>
                    <a:p>
                      <a:pPr marL="0" marR="0">
                        <a:lnSpc>
                          <a:spcPct val="115000"/>
                        </a:lnSpc>
                        <a:spcBef>
                          <a:spcPts val="0"/>
                        </a:spcBef>
                        <a:spcAft>
                          <a:spcPts val="0"/>
                        </a:spcAft>
                      </a:pPr>
                      <a:r>
                        <a:rPr lang="en-US" sz="1400">
                          <a:effectLst/>
                        </a:rPr>
                        <a:t>The process of breaking down foods in the gastrointestinal tract into compounds the body can absorb.</a:t>
                      </a:r>
                      <a:endParaRPr lang="en-US" sz="1400">
                        <a:effectLst/>
                        <a:latin typeface="Calibri"/>
                        <a:ea typeface="Calibri"/>
                        <a:cs typeface="Times New Roman"/>
                      </a:endParaRPr>
                    </a:p>
                  </a:txBody>
                  <a:tcPr marL="35249" marR="35249" marT="35249" marB="35249"/>
                </a:tc>
                <a:extLst>
                  <a:ext uri="{0D108BD9-81ED-4DB2-BD59-A6C34878D82A}">
                    <a16:rowId xmlns:a16="http://schemas.microsoft.com/office/drawing/2014/main" xmlns="" val="10003"/>
                  </a:ext>
                </a:extLst>
              </a:tr>
              <a:tr h="459646">
                <a:tc>
                  <a:txBody>
                    <a:bodyPr/>
                    <a:lstStyle/>
                    <a:p>
                      <a:pPr marL="0" marR="0">
                        <a:lnSpc>
                          <a:spcPct val="115000"/>
                        </a:lnSpc>
                        <a:spcBef>
                          <a:spcPts val="0"/>
                        </a:spcBef>
                        <a:spcAft>
                          <a:spcPts val="0"/>
                        </a:spcAft>
                      </a:pPr>
                      <a:r>
                        <a:rPr lang="en-US" sz="1400">
                          <a:effectLst/>
                        </a:rPr>
                        <a:t>kilocalorie</a:t>
                      </a:r>
                      <a:endParaRPr lang="en-US" sz="1400">
                        <a:effectLst/>
                        <a:latin typeface="Calibri"/>
                        <a:ea typeface="Calibri"/>
                        <a:cs typeface="Times New Roman"/>
                      </a:endParaRPr>
                    </a:p>
                  </a:txBody>
                  <a:tcPr marL="35249" marR="35249" marT="35249" marB="35249"/>
                </a:tc>
                <a:tc>
                  <a:txBody>
                    <a:bodyPr/>
                    <a:lstStyle/>
                    <a:p>
                      <a:pPr marL="0" marR="0">
                        <a:lnSpc>
                          <a:spcPct val="115000"/>
                        </a:lnSpc>
                        <a:spcBef>
                          <a:spcPts val="0"/>
                        </a:spcBef>
                        <a:spcAft>
                          <a:spcPts val="0"/>
                        </a:spcAft>
                      </a:pPr>
                      <a:r>
                        <a:rPr lang="en-US" sz="1400">
                          <a:effectLst/>
                        </a:rPr>
                        <a:t>A measure of energy content in food; commonly referred to as calorie</a:t>
                      </a:r>
                      <a:endParaRPr lang="en-US" sz="1400">
                        <a:effectLst/>
                        <a:latin typeface="Calibri"/>
                        <a:ea typeface="Calibri"/>
                        <a:cs typeface="Times New Roman"/>
                      </a:endParaRPr>
                    </a:p>
                  </a:txBody>
                  <a:tcPr marL="35249" marR="35249" marT="35249" marB="35249"/>
                </a:tc>
                <a:extLst>
                  <a:ext uri="{0D108BD9-81ED-4DB2-BD59-A6C34878D82A}">
                    <a16:rowId xmlns:a16="http://schemas.microsoft.com/office/drawing/2014/main" xmlns="" val="10004"/>
                  </a:ext>
                </a:extLst>
              </a:tr>
              <a:tr h="654220">
                <a:tc>
                  <a:txBody>
                    <a:bodyPr/>
                    <a:lstStyle/>
                    <a:p>
                      <a:pPr marL="0" marR="0">
                        <a:lnSpc>
                          <a:spcPct val="115000"/>
                        </a:lnSpc>
                        <a:spcBef>
                          <a:spcPts val="0"/>
                        </a:spcBef>
                        <a:spcAft>
                          <a:spcPts val="0"/>
                        </a:spcAft>
                      </a:pPr>
                      <a:r>
                        <a:rPr lang="en-US" sz="1400">
                          <a:effectLst/>
                        </a:rPr>
                        <a:t>protein</a:t>
                      </a:r>
                      <a:endParaRPr lang="en-US" sz="1400">
                        <a:effectLst/>
                        <a:latin typeface="Calibri"/>
                        <a:ea typeface="Calibri"/>
                        <a:cs typeface="Times New Roman"/>
                      </a:endParaRPr>
                    </a:p>
                  </a:txBody>
                  <a:tcPr marL="35249" marR="35249" marT="35249" marB="35249"/>
                </a:tc>
                <a:tc>
                  <a:txBody>
                    <a:bodyPr/>
                    <a:lstStyle/>
                    <a:p>
                      <a:pPr marL="0" marR="0">
                        <a:lnSpc>
                          <a:spcPct val="115000"/>
                        </a:lnSpc>
                        <a:spcBef>
                          <a:spcPts val="0"/>
                        </a:spcBef>
                        <a:spcAft>
                          <a:spcPts val="0"/>
                        </a:spcAft>
                      </a:pPr>
                      <a:r>
                        <a:rPr lang="en-US" sz="1400">
                          <a:effectLst/>
                        </a:rPr>
                        <a:t>An essential nutrient; a compound made of amino acids that contain carbon, hydrogen, oxygen, and nitrogen.</a:t>
                      </a:r>
                      <a:endParaRPr lang="en-US" sz="1400">
                        <a:effectLst/>
                        <a:latin typeface="Calibri"/>
                        <a:ea typeface="Calibri"/>
                        <a:cs typeface="Times New Roman"/>
                      </a:endParaRPr>
                    </a:p>
                  </a:txBody>
                  <a:tcPr marL="35249" marR="35249" marT="35249" marB="35249"/>
                </a:tc>
                <a:extLst>
                  <a:ext uri="{0D108BD9-81ED-4DB2-BD59-A6C34878D82A}">
                    <a16:rowId xmlns:a16="http://schemas.microsoft.com/office/drawing/2014/main" xmlns="" val="10005"/>
                  </a:ext>
                </a:extLst>
              </a:tr>
              <a:tr h="265072">
                <a:tc>
                  <a:txBody>
                    <a:bodyPr/>
                    <a:lstStyle/>
                    <a:p>
                      <a:pPr marL="0" marR="0">
                        <a:lnSpc>
                          <a:spcPct val="115000"/>
                        </a:lnSpc>
                        <a:spcBef>
                          <a:spcPts val="0"/>
                        </a:spcBef>
                        <a:spcAft>
                          <a:spcPts val="0"/>
                        </a:spcAft>
                      </a:pPr>
                      <a:r>
                        <a:rPr lang="en-US" sz="1400">
                          <a:effectLst/>
                        </a:rPr>
                        <a:t>amino acids</a:t>
                      </a:r>
                      <a:endParaRPr lang="en-US" sz="1400">
                        <a:effectLst/>
                        <a:latin typeface="Calibri"/>
                        <a:ea typeface="Calibri"/>
                        <a:cs typeface="Times New Roman"/>
                      </a:endParaRPr>
                    </a:p>
                  </a:txBody>
                  <a:tcPr marL="35249" marR="35249" marT="35249" marB="35249"/>
                </a:tc>
                <a:tc>
                  <a:txBody>
                    <a:bodyPr/>
                    <a:lstStyle/>
                    <a:p>
                      <a:pPr marL="0" marR="0">
                        <a:lnSpc>
                          <a:spcPct val="115000"/>
                        </a:lnSpc>
                        <a:spcBef>
                          <a:spcPts val="0"/>
                        </a:spcBef>
                        <a:spcAft>
                          <a:spcPts val="0"/>
                        </a:spcAft>
                      </a:pPr>
                      <a:r>
                        <a:rPr lang="en-US" sz="1400">
                          <a:effectLst/>
                        </a:rPr>
                        <a:t>The building blocks of proteins.</a:t>
                      </a:r>
                      <a:endParaRPr lang="en-US" sz="1400">
                        <a:effectLst/>
                        <a:latin typeface="Calibri"/>
                        <a:ea typeface="Calibri"/>
                        <a:cs typeface="Times New Roman"/>
                      </a:endParaRPr>
                    </a:p>
                  </a:txBody>
                  <a:tcPr marL="35249" marR="35249" marT="35249" marB="35249"/>
                </a:tc>
                <a:extLst>
                  <a:ext uri="{0D108BD9-81ED-4DB2-BD59-A6C34878D82A}">
                    <a16:rowId xmlns:a16="http://schemas.microsoft.com/office/drawing/2014/main" xmlns="" val="10006"/>
                  </a:ext>
                </a:extLst>
              </a:tr>
              <a:tr h="654220">
                <a:tc>
                  <a:txBody>
                    <a:bodyPr/>
                    <a:lstStyle/>
                    <a:p>
                      <a:pPr marL="0" marR="0">
                        <a:lnSpc>
                          <a:spcPct val="115000"/>
                        </a:lnSpc>
                        <a:spcBef>
                          <a:spcPts val="0"/>
                        </a:spcBef>
                        <a:spcAft>
                          <a:spcPts val="0"/>
                        </a:spcAft>
                      </a:pPr>
                      <a:r>
                        <a:rPr lang="en-US" sz="1400">
                          <a:effectLst/>
                        </a:rPr>
                        <a:t>legumes</a:t>
                      </a:r>
                      <a:endParaRPr lang="en-US" sz="1400">
                        <a:effectLst/>
                        <a:latin typeface="Calibri"/>
                        <a:ea typeface="Calibri"/>
                        <a:cs typeface="Times New Roman"/>
                      </a:endParaRPr>
                    </a:p>
                  </a:txBody>
                  <a:tcPr marL="35249" marR="35249" marT="35249" marB="35249"/>
                </a:tc>
                <a:tc>
                  <a:txBody>
                    <a:bodyPr/>
                    <a:lstStyle/>
                    <a:p>
                      <a:pPr marL="0" marR="0">
                        <a:lnSpc>
                          <a:spcPct val="115000"/>
                        </a:lnSpc>
                        <a:spcBef>
                          <a:spcPts val="0"/>
                        </a:spcBef>
                        <a:spcAft>
                          <a:spcPts val="0"/>
                        </a:spcAft>
                      </a:pPr>
                      <a:r>
                        <a:rPr lang="en-US" sz="1400">
                          <a:effectLst/>
                        </a:rPr>
                        <a:t>Vegetables such as peas and beans that are high in fiber and are also important sources of protein.</a:t>
                      </a:r>
                      <a:endParaRPr lang="en-US" sz="1400">
                        <a:effectLst/>
                        <a:latin typeface="Calibri"/>
                        <a:ea typeface="Calibri"/>
                        <a:cs typeface="Times New Roman"/>
                      </a:endParaRPr>
                    </a:p>
                  </a:txBody>
                  <a:tcPr marL="35249" marR="35249" marT="35249" marB="35249"/>
                </a:tc>
                <a:extLst>
                  <a:ext uri="{0D108BD9-81ED-4DB2-BD59-A6C34878D82A}">
                    <a16:rowId xmlns:a16="http://schemas.microsoft.com/office/drawing/2014/main" xmlns="" val="10007"/>
                  </a:ext>
                </a:extLst>
              </a:tr>
              <a:tr h="459646">
                <a:tc>
                  <a:txBody>
                    <a:bodyPr/>
                    <a:lstStyle/>
                    <a:p>
                      <a:pPr marL="0" marR="0">
                        <a:lnSpc>
                          <a:spcPct val="115000"/>
                        </a:lnSpc>
                        <a:spcBef>
                          <a:spcPts val="0"/>
                        </a:spcBef>
                        <a:spcAft>
                          <a:spcPts val="0"/>
                        </a:spcAft>
                      </a:pPr>
                      <a:r>
                        <a:rPr lang="en-US" sz="1400">
                          <a:effectLst/>
                        </a:rPr>
                        <a:t>saturated fat</a:t>
                      </a:r>
                      <a:endParaRPr lang="en-US" sz="1400">
                        <a:effectLst/>
                        <a:latin typeface="Calibri"/>
                        <a:ea typeface="Calibri"/>
                        <a:cs typeface="Times New Roman"/>
                      </a:endParaRPr>
                    </a:p>
                  </a:txBody>
                  <a:tcPr marL="35249" marR="35249" marT="35249" marB="35249"/>
                </a:tc>
                <a:tc>
                  <a:txBody>
                    <a:bodyPr/>
                    <a:lstStyle/>
                    <a:p>
                      <a:pPr marL="0" marR="0">
                        <a:lnSpc>
                          <a:spcPct val="115000"/>
                        </a:lnSpc>
                        <a:spcBef>
                          <a:spcPts val="0"/>
                        </a:spcBef>
                        <a:spcAft>
                          <a:spcPts val="0"/>
                        </a:spcAft>
                      </a:pPr>
                      <a:r>
                        <a:rPr lang="en-US" sz="1400" dirty="0">
                          <a:effectLst/>
                        </a:rPr>
                        <a:t>A fat with no carbon-carbon double bonds; usually solid at room temperature.</a:t>
                      </a:r>
                      <a:endParaRPr lang="en-US" sz="1400" dirty="0">
                        <a:effectLst/>
                        <a:latin typeface="Calibri"/>
                        <a:ea typeface="Calibri"/>
                        <a:cs typeface="Times New Roman"/>
                      </a:endParaRPr>
                    </a:p>
                  </a:txBody>
                  <a:tcPr marL="35249" marR="35249" marT="35249" marB="35249"/>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05654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0000FF"/>
                </a:solidFill>
              </a:rPr>
              <a:t>Nutrition basics - Terminology</a:t>
            </a:r>
            <a:endParaRPr lang="en-US" dirty="0">
              <a:solidFill>
                <a:srgbClr val="0000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67589647"/>
              </p:ext>
            </p:extLst>
          </p:nvPr>
        </p:nvGraphicFramePr>
        <p:xfrm>
          <a:off x="457200" y="1600200"/>
          <a:ext cx="8458200" cy="4688998"/>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xmlns="" val="20000"/>
                    </a:ext>
                  </a:extLst>
                </a:gridCol>
                <a:gridCol w="5791200">
                  <a:extLst>
                    <a:ext uri="{9D8B030D-6E8A-4147-A177-3AD203B41FA5}">
                      <a16:colId xmlns:a16="http://schemas.microsoft.com/office/drawing/2014/main" xmlns="" val="20001"/>
                    </a:ext>
                  </a:extLst>
                </a:gridCol>
              </a:tblGrid>
              <a:tr h="387058">
                <a:tc>
                  <a:txBody>
                    <a:bodyPr/>
                    <a:lstStyle/>
                    <a:p>
                      <a:pPr marL="0" marR="0">
                        <a:lnSpc>
                          <a:spcPct val="115000"/>
                        </a:lnSpc>
                        <a:spcBef>
                          <a:spcPts val="0"/>
                        </a:spcBef>
                        <a:spcAft>
                          <a:spcPts val="0"/>
                        </a:spcAft>
                      </a:pPr>
                      <a:r>
                        <a:rPr lang="en-US" sz="1400" dirty="0">
                          <a:effectLst/>
                        </a:rPr>
                        <a:t>monounsaturated fat</a:t>
                      </a:r>
                      <a:endParaRPr lang="en-US" sz="1400" dirty="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a:effectLst/>
                        </a:rPr>
                        <a:t>A fat with one carbon-carbon double bond; liquid at room temperature.</a:t>
                      </a:r>
                      <a:endParaRPr lang="en-US" sz="140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0"/>
                  </a:ext>
                </a:extLst>
              </a:tr>
              <a:tr h="550904">
                <a:tc>
                  <a:txBody>
                    <a:bodyPr/>
                    <a:lstStyle/>
                    <a:p>
                      <a:pPr marL="0" marR="0">
                        <a:lnSpc>
                          <a:spcPct val="115000"/>
                        </a:lnSpc>
                        <a:spcBef>
                          <a:spcPts val="0"/>
                        </a:spcBef>
                        <a:spcAft>
                          <a:spcPts val="0"/>
                        </a:spcAft>
                      </a:pPr>
                      <a:r>
                        <a:rPr lang="en-US" sz="1400">
                          <a:effectLst/>
                        </a:rPr>
                        <a:t>polyunsaturated fat</a:t>
                      </a:r>
                      <a:endParaRPr lang="en-US" sz="140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a:effectLst/>
                        </a:rPr>
                        <a:t>A fat containing two or more carbon-carbon double bonds; liquid at room temperature.</a:t>
                      </a:r>
                      <a:endParaRPr lang="en-US" sz="140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1"/>
                  </a:ext>
                </a:extLst>
              </a:tr>
              <a:tr h="387058">
                <a:tc>
                  <a:txBody>
                    <a:bodyPr/>
                    <a:lstStyle/>
                    <a:p>
                      <a:pPr marL="0" marR="0">
                        <a:lnSpc>
                          <a:spcPct val="115000"/>
                        </a:lnSpc>
                        <a:spcBef>
                          <a:spcPts val="0"/>
                        </a:spcBef>
                        <a:spcAft>
                          <a:spcPts val="0"/>
                        </a:spcAft>
                      </a:pPr>
                      <a:r>
                        <a:rPr lang="en-US" sz="1400">
                          <a:effectLst/>
                        </a:rPr>
                        <a:t>hydrogenation</a:t>
                      </a:r>
                      <a:endParaRPr lang="en-US" sz="140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a:effectLst/>
                        </a:rPr>
                        <a:t>A process by which hydrogens are added to unsaturated fats.</a:t>
                      </a:r>
                      <a:endParaRPr lang="en-US" sz="140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2"/>
                  </a:ext>
                </a:extLst>
              </a:tr>
              <a:tr h="387058">
                <a:tc>
                  <a:txBody>
                    <a:bodyPr/>
                    <a:lstStyle/>
                    <a:p>
                      <a:pPr marL="0" marR="0">
                        <a:lnSpc>
                          <a:spcPct val="115000"/>
                        </a:lnSpc>
                        <a:spcBef>
                          <a:spcPts val="0"/>
                        </a:spcBef>
                        <a:spcAft>
                          <a:spcPts val="0"/>
                        </a:spcAft>
                      </a:pPr>
                      <a:r>
                        <a:rPr lang="en-US" sz="1400">
                          <a:effectLst/>
                        </a:rPr>
                        <a:t>trans fatty acid</a:t>
                      </a:r>
                      <a:endParaRPr lang="en-US" sz="140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a:effectLst/>
                        </a:rPr>
                        <a:t>A type of unsatuarated fatty acid produced during the process of hydrogenation.</a:t>
                      </a:r>
                      <a:endParaRPr lang="en-US" sz="140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3"/>
                  </a:ext>
                </a:extLst>
              </a:tr>
              <a:tr h="550904">
                <a:tc>
                  <a:txBody>
                    <a:bodyPr/>
                    <a:lstStyle/>
                    <a:p>
                      <a:pPr marL="0" marR="0">
                        <a:lnSpc>
                          <a:spcPct val="115000"/>
                        </a:lnSpc>
                        <a:spcBef>
                          <a:spcPts val="0"/>
                        </a:spcBef>
                        <a:spcAft>
                          <a:spcPts val="0"/>
                        </a:spcAft>
                      </a:pPr>
                      <a:r>
                        <a:rPr lang="en-US" sz="1400" dirty="0">
                          <a:effectLst/>
                        </a:rPr>
                        <a:t>cholesterol</a:t>
                      </a:r>
                      <a:endParaRPr lang="en-US" sz="1400" dirty="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dirty="0">
                          <a:effectLst/>
                        </a:rPr>
                        <a:t>A waxy substance found in the blood and cells and needed for cell membranes, vitamin D, and hormone synthesis.</a:t>
                      </a:r>
                      <a:endParaRPr lang="en-US" sz="1400" dirty="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4"/>
                  </a:ext>
                </a:extLst>
              </a:tr>
              <a:tr h="387058">
                <a:tc>
                  <a:txBody>
                    <a:bodyPr/>
                    <a:lstStyle/>
                    <a:p>
                      <a:pPr marL="0" marR="0">
                        <a:lnSpc>
                          <a:spcPct val="115000"/>
                        </a:lnSpc>
                        <a:spcBef>
                          <a:spcPts val="0"/>
                        </a:spcBef>
                        <a:spcAft>
                          <a:spcPts val="0"/>
                        </a:spcAft>
                      </a:pPr>
                      <a:r>
                        <a:rPr lang="en-US" sz="1400">
                          <a:effectLst/>
                        </a:rPr>
                        <a:t>low-density lipoprotein (LDL)</a:t>
                      </a:r>
                      <a:endParaRPr lang="en-US" sz="140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a:effectLst/>
                        </a:rPr>
                        <a:t>Blood fat taht transports cholesterol to organs and tissues.</a:t>
                      </a:r>
                      <a:endParaRPr lang="en-US" sz="140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5"/>
                  </a:ext>
                </a:extLst>
              </a:tr>
              <a:tr h="550904">
                <a:tc>
                  <a:txBody>
                    <a:bodyPr/>
                    <a:lstStyle/>
                    <a:p>
                      <a:pPr marL="0" marR="0">
                        <a:lnSpc>
                          <a:spcPct val="115000"/>
                        </a:lnSpc>
                        <a:spcBef>
                          <a:spcPts val="0"/>
                        </a:spcBef>
                        <a:spcAft>
                          <a:spcPts val="0"/>
                        </a:spcAft>
                      </a:pPr>
                      <a:r>
                        <a:rPr lang="en-US" sz="1400">
                          <a:effectLst/>
                        </a:rPr>
                        <a:t>high-density lipoprotein (HDL)</a:t>
                      </a:r>
                      <a:endParaRPr lang="en-US" sz="140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a:effectLst/>
                        </a:rPr>
                        <a:t>Blood fat that helps transport cholesterol out of the arteries, thereby protecting against heart disease.</a:t>
                      </a:r>
                      <a:endParaRPr lang="en-US" sz="140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6"/>
                  </a:ext>
                </a:extLst>
              </a:tr>
              <a:tr h="550904">
                <a:tc>
                  <a:txBody>
                    <a:bodyPr/>
                    <a:lstStyle/>
                    <a:p>
                      <a:pPr marL="0" marR="0">
                        <a:lnSpc>
                          <a:spcPct val="115000"/>
                        </a:lnSpc>
                        <a:spcBef>
                          <a:spcPts val="0"/>
                        </a:spcBef>
                        <a:spcAft>
                          <a:spcPts val="0"/>
                        </a:spcAft>
                      </a:pPr>
                      <a:r>
                        <a:rPr lang="en-US" sz="1400">
                          <a:effectLst/>
                        </a:rPr>
                        <a:t>omega-3 fatty acids</a:t>
                      </a:r>
                      <a:endParaRPr lang="en-US" sz="140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a:effectLst/>
                        </a:rPr>
                        <a:t>Polyunsaturated fatty acids commonly found in fish oils that are beneficial to cardiovascular health.</a:t>
                      </a:r>
                      <a:endParaRPr lang="en-US" sz="140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7"/>
                  </a:ext>
                </a:extLst>
              </a:tr>
              <a:tr h="387058">
                <a:tc>
                  <a:txBody>
                    <a:bodyPr/>
                    <a:lstStyle/>
                    <a:p>
                      <a:pPr marL="0" marR="0">
                        <a:lnSpc>
                          <a:spcPct val="115000"/>
                        </a:lnSpc>
                        <a:spcBef>
                          <a:spcPts val="0"/>
                        </a:spcBef>
                        <a:spcAft>
                          <a:spcPts val="0"/>
                        </a:spcAft>
                      </a:pPr>
                      <a:r>
                        <a:rPr lang="en-US" sz="1400">
                          <a:effectLst/>
                        </a:rPr>
                        <a:t>carbohydrate</a:t>
                      </a:r>
                      <a:endParaRPr lang="en-US" sz="140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a:effectLst/>
                        </a:rPr>
                        <a:t>An essential nutrient; sugars, starches, and dietary fiber are all carbohydrates.</a:t>
                      </a:r>
                      <a:endParaRPr lang="en-US" sz="140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8"/>
                  </a:ext>
                </a:extLst>
              </a:tr>
              <a:tr h="387058">
                <a:tc>
                  <a:txBody>
                    <a:bodyPr/>
                    <a:lstStyle/>
                    <a:p>
                      <a:pPr marL="0" marR="0">
                        <a:lnSpc>
                          <a:spcPct val="115000"/>
                        </a:lnSpc>
                        <a:spcBef>
                          <a:spcPts val="0"/>
                        </a:spcBef>
                        <a:spcAft>
                          <a:spcPts val="0"/>
                        </a:spcAft>
                      </a:pPr>
                      <a:r>
                        <a:rPr lang="en-US" sz="1400" dirty="0">
                          <a:effectLst/>
                        </a:rPr>
                        <a:t>glucose</a:t>
                      </a:r>
                      <a:endParaRPr lang="en-US" sz="1400" dirty="0">
                        <a:effectLst/>
                        <a:latin typeface="Calibri"/>
                        <a:ea typeface="Calibri"/>
                        <a:cs typeface="Times New Roman"/>
                      </a:endParaRPr>
                    </a:p>
                  </a:txBody>
                  <a:tcPr marL="29682" marR="29682" marT="29682" marB="29682"/>
                </a:tc>
                <a:tc>
                  <a:txBody>
                    <a:bodyPr/>
                    <a:lstStyle/>
                    <a:p>
                      <a:pPr marL="0" marR="0">
                        <a:lnSpc>
                          <a:spcPct val="115000"/>
                        </a:lnSpc>
                        <a:spcBef>
                          <a:spcPts val="0"/>
                        </a:spcBef>
                        <a:spcAft>
                          <a:spcPts val="0"/>
                        </a:spcAft>
                      </a:pPr>
                      <a:r>
                        <a:rPr lang="en-US" sz="1400" dirty="0">
                          <a:effectLst/>
                        </a:rPr>
                        <a:t>A simple sugar that is the body's basic fuel.</a:t>
                      </a:r>
                      <a:endParaRPr lang="en-US" sz="1400" dirty="0">
                        <a:effectLst/>
                        <a:latin typeface="Calibri"/>
                        <a:ea typeface="Calibri"/>
                        <a:cs typeface="Times New Roman"/>
                      </a:endParaRPr>
                    </a:p>
                  </a:txBody>
                  <a:tcPr marL="29682" marR="29682" marT="29682" marB="29682"/>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93196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143000"/>
          </a:xfrm>
        </p:spPr>
        <p:txBody>
          <a:bodyPr/>
          <a:lstStyle/>
          <a:p>
            <a:r>
              <a:rPr lang="en-US" dirty="0" smtClean="0">
                <a:solidFill>
                  <a:srgbClr val="0000FF"/>
                </a:solidFill>
              </a:rPr>
              <a:t>Nutrition </a:t>
            </a:r>
            <a:r>
              <a:rPr lang="en-US" dirty="0">
                <a:solidFill>
                  <a:srgbClr val="0000FF"/>
                </a:solidFill>
              </a:rPr>
              <a:t>basics - Terminology</a:t>
            </a:r>
          </a:p>
        </p:txBody>
      </p:sp>
      <p:graphicFrame>
        <p:nvGraphicFramePr>
          <p:cNvPr id="4" name="Table 3"/>
          <p:cNvGraphicFramePr>
            <a:graphicFrameLocks noGrp="1"/>
          </p:cNvGraphicFramePr>
          <p:nvPr>
            <p:extLst>
              <p:ext uri="{D42A27DB-BD31-4B8C-83A1-F6EECF244321}">
                <p14:modId xmlns:p14="http://schemas.microsoft.com/office/powerpoint/2010/main" val="967882874"/>
              </p:ext>
            </p:extLst>
          </p:nvPr>
        </p:nvGraphicFramePr>
        <p:xfrm>
          <a:off x="381000" y="1282318"/>
          <a:ext cx="8610600" cy="5423282"/>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289743">
                <a:tc>
                  <a:txBody>
                    <a:bodyPr/>
                    <a:lstStyle/>
                    <a:p>
                      <a:pPr marL="0" marR="0">
                        <a:lnSpc>
                          <a:spcPct val="115000"/>
                        </a:lnSpc>
                        <a:spcBef>
                          <a:spcPts val="0"/>
                        </a:spcBef>
                        <a:spcAft>
                          <a:spcPts val="0"/>
                        </a:spcAft>
                      </a:pPr>
                      <a:r>
                        <a:rPr lang="en-US" sz="1400" dirty="0">
                          <a:effectLst/>
                        </a:rPr>
                        <a:t>glycogen</a:t>
                      </a:r>
                      <a:endParaRPr lang="en-US" sz="1400" dirty="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a:effectLst/>
                        </a:rPr>
                        <a:t>An animal starch stored in the liver and muscles.</a:t>
                      </a:r>
                      <a:endParaRPr lang="en-US" sz="140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0"/>
                  </a:ext>
                </a:extLst>
              </a:tr>
              <a:tr h="464982">
                <a:tc>
                  <a:txBody>
                    <a:bodyPr/>
                    <a:lstStyle/>
                    <a:p>
                      <a:pPr marL="0" marR="0">
                        <a:lnSpc>
                          <a:spcPct val="115000"/>
                        </a:lnSpc>
                        <a:spcBef>
                          <a:spcPts val="0"/>
                        </a:spcBef>
                        <a:spcAft>
                          <a:spcPts val="0"/>
                        </a:spcAft>
                      </a:pPr>
                      <a:r>
                        <a:rPr lang="en-US" sz="1400">
                          <a:effectLst/>
                        </a:rPr>
                        <a:t>whole grain.</a:t>
                      </a:r>
                      <a:endParaRPr lang="en-US" sz="140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dirty="0">
                          <a:effectLst/>
                        </a:rPr>
                        <a:t>The entire edible portion of a grain, including the germ, endosperm, and bran</a:t>
                      </a:r>
                      <a:endParaRPr lang="en-US" sz="1400" dirty="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1"/>
                  </a:ext>
                </a:extLst>
              </a:tr>
              <a:tr h="464982">
                <a:tc>
                  <a:txBody>
                    <a:bodyPr/>
                    <a:lstStyle/>
                    <a:p>
                      <a:pPr marL="0" marR="0">
                        <a:lnSpc>
                          <a:spcPct val="115000"/>
                        </a:lnSpc>
                        <a:spcBef>
                          <a:spcPts val="0"/>
                        </a:spcBef>
                        <a:spcAft>
                          <a:spcPts val="0"/>
                        </a:spcAft>
                      </a:pPr>
                      <a:r>
                        <a:rPr lang="en-US" sz="1400">
                          <a:effectLst/>
                        </a:rPr>
                        <a:t>dietary fiber</a:t>
                      </a:r>
                      <a:endParaRPr lang="en-US" sz="140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a:effectLst/>
                        </a:rPr>
                        <a:t>Carbohydrates and other substances in plnats that are indigestible by humans.</a:t>
                      </a:r>
                      <a:endParaRPr lang="en-US" sz="140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2"/>
                  </a:ext>
                </a:extLst>
              </a:tr>
              <a:tr h="464982">
                <a:tc>
                  <a:txBody>
                    <a:bodyPr/>
                    <a:lstStyle/>
                    <a:p>
                      <a:pPr marL="0" marR="0">
                        <a:lnSpc>
                          <a:spcPct val="115000"/>
                        </a:lnSpc>
                        <a:spcBef>
                          <a:spcPts val="0"/>
                        </a:spcBef>
                        <a:spcAft>
                          <a:spcPts val="0"/>
                        </a:spcAft>
                      </a:pPr>
                      <a:r>
                        <a:rPr lang="en-US" sz="1400" dirty="0" smtClean="0">
                          <a:effectLst/>
                        </a:rPr>
                        <a:t>soluble </a:t>
                      </a:r>
                      <a:r>
                        <a:rPr lang="en-US" sz="1400" dirty="0">
                          <a:effectLst/>
                        </a:rPr>
                        <a:t>fiber</a:t>
                      </a:r>
                      <a:endParaRPr lang="en-US" sz="1400" dirty="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a:effectLst/>
                        </a:rPr>
                        <a:t>Fiber that dissolves in water or is broken down by bacteria in the large intestine.</a:t>
                      </a:r>
                      <a:endParaRPr lang="en-US" sz="140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3"/>
                  </a:ext>
                </a:extLst>
              </a:tr>
              <a:tr h="464982">
                <a:tc>
                  <a:txBody>
                    <a:bodyPr/>
                    <a:lstStyle/>
                    <a:p>
                      <a:pPr marL="0" marR="0">
                        <a:lnSpc>
                          <a:spcPct val="115000"/>
                        </a:lnSpc>
                        <a:spcBef>
                          <a:spcPts val="0"/>
                        </a:spcBef>
                        <a:spcAft>
                          <a:spcPts val="0"/>
                        </a:spcAft>
                      </a:pPr>
                      <a:r>
                        <a:rPr lang="en-US" sz="1400">
                          <a:effectLst/>
                        </a:rPr>
                        <a:t>insoluble fiber</a:t>
                      </a:r>
                      <a:endParaRPr lang="en-US" sz="140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dirty="0">
                          <a:effectLst/>
                        </a:rPr>
                        <a:t>Fiber that does not dissolve in water and is </a:t>
                      </a:r>
                      <a:r>
                        <a:rPr lang="en-US" sz="1400" dirty="0" err="1">
                          <a:effectLst/>
                        </a:rPr>
                        <a:t>ont</a:t>
                      </a:r>
                      <a:r>
                        <a:rPr lang="en-US" sz="1400" dirty="0">
                          <a:effectLst/>
                        </a:rPr>
                        <a:t> broken down by bacteria in the large intestine.</a:t>
                      </a:r>
                      <a:endParaRPr lang="en-US" sz="1400" dirty="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4"/>
                  </a:ext>
                </a:extLst>
              </a:tr>
              <a:tr h="464982">
                <a:tc>
                  <a:txBody>
                    <a:bodyPr/>
                    <a:lstStyle/>
                    <a:p>
                      <a:pPr marL="0" marR="0">
                        <a:lnSpc>
                          <a:spcPct val="115000"/>
                        </a:lnSpc>
                        <a:spcBef>
                          <a:spcPts val="0"/>
                        </a:spcBef>
                        <a:spcAft>
                          <a:spcPts val="0"/>
                        </a:spcAft>
                      </a:pPr>
                      <a:r>
                        <a:rPr lang="en-US" sz="1400">
                          <a:effectLst/>
                        </a:rPr>
                        <a:t>diverticulitis</a:t>
                      </a:r>
                      <a:endParaRPr lang="en-US" sz="140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a:effectLst/>
                        </a:rPr>
                        <a:t>A disgestive disorder in which abnormal pouches form in the walls of the intestine and become inflamed.</a:t>
                      </a:r>
                      <a:endParaRPr lang="en-US" sz="140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5"/>
                  </a:ext>
                </a:extLst>
              </a:tr>
              <a:tr h="675254">
                <a:tc>
                  <a:txBody>
                    <a:bodyPr/>
                    <a:lstStyle/>
                    <a:p>
                      <a:pPr marL="0" marR="0">
                        <a:lnSpc>
                          <a:spcPct val="115000"/>
                        </a:lnSpc>
                        <a:spcBef>
                          <a:spcPts val="0"/>
                        </a:spcBef>
                        <a:spcAft>
                          <a:spcPts val="0"/>
                        </a:spcAft>
                      </a:pPr>
                      <a:r>
                        <a:rPr lang="en-US" sz="1400">
                          <a:effectLst/>
                        </a:rPr>
                        <a:t>vitamins</a:t>
                      </a:r>
                      <a:endParaRPr lang="en-US" sz="140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a:effectLst/>
                        </a:rPr>
                        <a:t>Carbon-containing substances needed in small amounts to help promote and regulate chemical reactions and processes in the body.</a:t>
                      </a:r>
                      <a:endParaRPr lang="en-US" sz="140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6"/>
                  </a:ext>
                </a:extLst>
              </a:tr>
              <a:tr h="464982">
                <a:tc>
                  <a:txBody>
                    <a:bodyPr/>
                    <a:lstStyle/>
                    <a:p>
                      <a:pPr marL="0" marR="0">
                        <a:lnSpc>
                          <a:spcPct val="115000"/>
                        </a:lnSpc>
                        <a:spcBef>
                          <a:spcPts val="0"/>
                        </a:spcBef>
                        <a:spcAft>
                          <a:spcPts val="0"/>
                        </a:spcAft>
                      </a:pPr>
                      <a:r>
                        <a:rPr lang="en-US" sz="1400">
                          <a:effectLst/>
                        </a:rPr>
                        <a:t>antioxidant</a:t>
                      </a:r>
                      <a:endParaRPr lang="en-US" sz="140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a:effectLst/>
                        </a:rPr>
                        <a:t>A substance that can lessen the breakdown of food or body constituents by free radicals.</a:t>
                      </a:r>
                      <a:endParaRPr lang="en-US" sz="140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7"/>
                  </a:ext>
                </a:extLst>
              </a:tr>
              <a:tr h="675254">
                <a:tc>
                  <a:txBody>
                    <a:bodyPr/>
                    <a:lstStyle/>
                    <a:p>
                      <a:pPr marL="0" marR="0">
                        <a:lnSpc>
                          <a:spcPct val="115000"/>
                        </a:lnSpc>
                        <a:spcBef>
                          <a:spcPts val="0"/>
                        </a:spcBef>
                        <a:spcAft>
                          <a:spcPts val="0"/>
                        </a:spcAft>
                      </a:pPr>
                      <a:r>
                        <a:rPr lang="en-US" sz="1400">
                          <a:effectLst/>
                        </a:rPr>
                        <a:t>free radical</a:t>
                      </a:r>
                      <a:endParaRPr lang="en-US" sz="140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a:effectLst/>
                        </a:rPr>
                        <a:t>An electron-seeking compound that can react with fats, proteins, and DNA, damaging cell membrances and mutating genes</a:t>
                      </a:r>
                      <a:endParaRPr lang="en-US" sz="140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8"/>
                  </a:ext>
                </a:extLst>
              </a:tr>
              <a:tr h="675254">
                <a:tc>
                  <a:txBody>
                    <a:bodyPr/>
                    <a:lstStyle/>
                    <a:p>
                      <a:pPr marL="0" marR="0">
                        <a:lnSpc>
                          <a:spcPct val="115000"/>
                        </a:lnSpc>
                        <a:spcBef>
                          <a:spcPts val="0"/>
                        </a:spcBef>
                        <a:spcAft>
                          <a:spcPts val="0"/>
                        </a:spcAft>
                      </a:pPr>
                      <a:r>
                        <a:rPr lang="en-US" sz="1400">
                          <a:effectLst/>
                        </a:rPr>
                        <a:t>phytochemical</a:t>
                      </a:r>
                      <a:endParaRPr lang="en-US" sz="1400">
                        <a:effectLst/>
                        <a:latin typeface="Calibri"/>
                        <a:ea typeface="Calibri"/>
                        <a:cs typeface="Times New Roman"/>
                      </a:endParaRPr>
                    </a:p>
                  </a:txBody>
                  <a:tcPr marL="25928" marR="25928" marT="25928" marB="25928"/>
                </a:tc>
                <a:tc>
                  <a:txBody>
                    <a:bodyPr/>
                    <a:lstStyle/>
                    <a:p>
                      <a:pPr marL="0" marR="0">
                        <a:lnSpc>
                          <a:spcPct val="115000"/>
                        </a:lnSpc>
                        <a:spcBef>
                          <a:spcPts val="0"/>
                        </a:spcBef>
                        <a:spcAft>
                          <a:spcPts val="0"/>
                        </a:spcAft>
                      </a:pPr>
                      <a:r>
                        <a:rPr lang="en-US" sz="1400" dirty="0">
                          <a:effectLst/>
                        </a:rPr>
                        <a:t>A naturally </a:t>
                      </a:r>
                      <a:r>
                        <a:rPr lang="en-US" sz="1400" dirty="0" err="1">
                          <a:effectLst/>
                        </a:rPr>
                        <a:t>occuring</a:t>
                      </a:r>
                      <a:r>
                        <a:rPr lang="en-US" sz="1400" dirty="0">
                          <a:effectLst/>
                        </a:rPr>
                        <a:t> substance found in plant foods/may help prevent/treat chronic diseases like cancer/heart disease.</a:t>
                      </a:r>
                      <a:endParaRPr lang="en-US" sz="1400" dirty="0">
                        <a:effectLst/>
                        <a:latin typeface="Calibri"/>
                        <a:ea typeface="Calibri"/>
                        <a:cs typeface="Times New Roman"/>
                      </a:endParaRPr>
                    </a:p>
                  </a:txBody>
                  <a:tcPr marL="25928" marR="25928" marT="25928" marB="25928"/>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566527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143000"/>
          </a:xfrm>
        </p:spPr>
        <p:txBody>
          <a:bodyPr/>
          <a:lstStyle/>
          <a:p>
            <a:r>
              <a:rPr lang="en-US" dirty="0" smtClean="0">
                <a:solidFill>
                  <a:srgbClr val="0000FF"/>
                </a:solidFill>
              </a:rPr>
              <a:t>Nutrition </a:t>
            </a:r>
            <a:r>
              <a:rPr lang="en-US" dirty="0">
                <a:solidFill>
                  <a:srgbClr val="0000FF"/>
                </a:solidFill>
              </a:rPr>
              <a:t>basics - Terminology</a:t>
            </a:r>
          </a:p>
        </p:txBody>
      </p:sp>
      <p:graphicFrame>
        <p:nvGraphicFramePr>
          <p:cNvPr id="3" name="Table 2"/>
          <p:cNvGraphicFramePr>
            <a:graphicFrameLocks noGrp="1"/>
          </p:cNvGraphicFramePr>
          <p:nvPr>
            <p:extLst>
              <p:ext uri="{D42A27DB-BD31-4B8C-83A1-F6EECF244321}">
                <p14:modId xmlns:p14="http://schemas.microsoft.com/office/powerpoint/2010/main" val="2232780151"/>
              </p:ext>
            </p:extLst>
          </p:nvPr>
        </p:nvGraphicFramePr>
        <p:xfrm>
          <a:off x="457200" y="1600201"/>
          <a:ext cx="8305800" cy="4782248"/>
        </p:xfrm>
        <a:graphic>
          <a:graphicData uri="http://schemas.openxmlformats.org/drawingml/2006/table">
            <a:tbl>
              <a:tblPr firstRow="1" firstCol="1" bandRow="1">
                <a:tableStyleId>{5C22544A-7EE6-4342-B048-85BDC9FD1C3A}</a:tableStyleId>
              </a:tblPr>
              <a:tblGrid>
                <a:gridCol w="2864069">
                  <a:extLst>
                    <a:ext uri="{9D8B030D-6E8A-4147-A177-3AD203B41FA5}">
                      <a16:colId xmlns:a16="http://schemas.microsoft.com/office/drawing/2014/main" xmlns="" val="20000"/>
                    </a:ext>
                  </a:extLst>
                </a:gridCol>
                <a:gridCol w="5441731">
                  <a:extLst>
                    <a:ext uri="{9D8B030D-6E8A-4147-A177-3AD203B41FA5}">
                      <a16:colId xmlns:a16="http://schemas.microsoft.com/office/drawing/2014/main" xmlns="" val="20001"/>
                    </a:ext>
                  </a:extLst>
                </a:gridCol>
              </a:tblGrid>
              <a:tr h="531657">
                <a:tc>
                  <a:txBody>
                    <a:bodyPr/>
                    <a:lstStyle/>
                    <a:p>
                      <a:pPr marL="0" marR="0">
                        <a:lnSpc>
                          <a:spcPct val="115000"/>
                        </a:lnSpc>
                        <a:spcBef>
                          <a:spcPts val="0"/>
                        </a:spcBef>
                        <a:spcAft>
                          <a:spcPts val="0"/>
                        </a:spcAft>
                      </a:pPr>
                      <a:r>
                        <a:rPr lang="en-US" sz="1400">
                          <a:effectLst/>
                        </a:rPr>
                        <a:t>cruciferous vegetables</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Vegetables of the cabbage family, including cabbage, broccoli, and brussel sprouts.</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0"/>
                  </a:ext>
                </a:extLst>
              </a:tr>
              <a:tr h="373535">
                <a:tc>
                  <a:txBody>
                    <a:bodyPr/>
                    <a:lstStyle/>
                    <a:p>
                      <a:pPr marL="0" marR="0">
                        <a:lnSpc>
                          <a:spcPct val="115000"/>
                        </a:lnSpc>
                        <a:spcBef>
                          <a:spcPts val="0"/>
                        </a:spcBef>
                        <a:spcAft>
                          <a:spcPts val="0"/>
                        </a:spcAft>
                      </a:pPr>
                      <a:r>
                        <a:rPr lang="en-US" sz="1400">
                          <a:effectLst/>
                        </a:rPr>
                        <a:t>Dietary Reference Intakes (DRIs)</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An umbrella term for four types of nutrient standards.</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1"/>
                  </a:ext>
                </a:extLst>
              </a:tr>
              <a:tr h="531657">
                <a:tc>
                  <a:txBody>
                    <a:bodyPr/>
                    <a:lstStyle/>
                    <a:p>
                      <a:pPr marL="0" marR="0">
                        <a:lnSpc>
                          <a:spcPct val="115000"/>
                        </a:lnSpc>
                        <a:spcBef>
                          <a:spcPts val="0"/>
                        </a:spcBef>
                        <a:spcAft>
                          <a:spcPts val="0"/>
                        </a:spcAft>
                      </a:pPr>
                      <a:r>
                        <a:rPr lang="en-US" sz="1400">
                          <a:effectLst/>
                        </a:rPr>
                        <a:t>Food Guide Pyramid</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A food-group plan that provides practical advice to ensure a balanced intake of the essential nutrients.</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2"/>
                  </a:ext>
                </a:extLst>
              </a:tr>
              <a:tr h="531657">
                <a:tc>
                  <a:txBody>
                    <a:bodyPr/>
                    <a:lstStyle/>
                    <a:p>
                      <a:pPr marL="0" marR="0">
                        <a:lnSpc>
                          <a:spcPct val="115000"/>
                        </a:lnSpc>
                        <a:spcBef>
                          <a:spcPts val="0"/>
                        </a:spcBef>
                        <a:spcAft>
                          <a:spcPts val="0"/>
                        </a:spcAft>
                      </a:pPr>
                      <a:r>
                        <a:rPr lang="en-US" sz="1400">
                          <a:effectLst/>
                        </a:rPr>
                        <a:t>Dietary Guildines for Americans</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General principles of good nutrition intended to help prevent certain diet-related diseases.</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3"/>
                  </a:ext>
                </a:extLst>
              </a:tr>
              <a:tr h="531657">
                <a:tc>
                  <a:txBody>
                    <a:bodyPr/>
                    <a:lstStyle/>
                    <a:p>
                      <a:pPr marL="0" marR="0">
                        <a:lnSpc>
                          <a:spcPct val="115000"/>
                        </a:lnSpc>
                        <a:spcBef>
                          <a:spcPts val="0"/>
                        </a:spcBef>
                        <a:spcAft>
                          <a:spcPts val="0"/>
                        </a:spcAft>
                      </a:pPr>
                      <a:r>
                        <a:rPr lang="en-US" sz="1400">
                          <a:effectLst/>
                        </a:rPr>
                        <a:t>Recommended Dietary Allowances (RDAs)</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Amounts of certain nutrients considered adequate to prevent deficiencies in most healthy people.</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4"/>
                  </a:ext>
                </a:extLst>
              </a:tr>
              <a:tr h="373535">
                <a:tc>
                  <a:txBody>
                    <a:bodyPr/>
                    <a:lstStyle/>
                    <a:p>
                      <a:pPr marL="0" marR="0">
                        <a:lnSpc>
                          <a:spcPct val="115000"/>
                        </a:lnSpc>
                        <a:spcBef>
                          <a:spcPts val="0"/>
                        </a:spcBef>
                        <a:spcAft>
                          <a:spcPts val="0"/>
                        </a:spcAft>
                      </a:pPr>
                      <a:r>
                        <a:rPr lang="en-US" sz="1400">
                          <a:effectLst/>
                        </a:rPr>
                        <a:t>Daily Values</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A simplified version of the RDAs used on food labels.</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5"/>
                  </a:ext>
                </a:extLst>
              </a:tr>
              <a:tr h="373535">
                <a:tc>
                  <a:txBody>
                    <a:bodyPr/>
                    <a:lstStyle/>
                    <a:p>
                      <a:pPr marL="0" marR="0">
                        <a:lnSpc>
                          <a:spcPct val="115000"/>
                        </a:lnSpc>
                        <a:spcBef>
                          <a:spcPts val="0"/>
                        </a:spcBef>
                        <a:spcAft>
                          <a:spcPts val="0"/>
                        </a:spcAft>
                      </a:pPr>
                      <a:r>
                        <a:rPr lang="en-US" sz="1400">
                          <a:effectLst/>
                        </a:rPr>
                        <a:t>vegan</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A vegetarian who eats no animal products at all.</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6"/>
                  </a:ext>
                </a:extLst>
              </a:tr>
              <a:tr h="373535">
                <a:tc>
                  <a:txBody>
                    <a:bodyPr/>
                    <a:lstStyle/>
                    <a:p>
                      <a:pPr marL="0" marR="0">
                        <a:lnSpc>
                          <a:spcPct val="115000"/>
                        </a:lnSpc>
                        <a:spcBef>
                          <a:spcPts val="0"/>
                        </a:spcBef>
                        <a:spcAft>
                          <a:spcPts val="0"/>
                        </a:spcAft>
                      </a:pPr>
                      <a:r>
                        <a:rPr lang="en-US" sz="1400">
                          <a:effectLst/>
                        </a:rPr>
                        <a:t>lacto-vegetarian</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A vegetarian who includes milk and cheese products in the diet.</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7"/>
                  </a:ext>
                </a:extLst>
              </a:tr>
              <a:tr h="373535">
                <a:tc>
                  <a:txBody>
                    <a:bodyPr/>
                    <a:lstStyle/>
                    <a:p>
                      <a:pPr marL="0" marR="0">
                        <a:lnSpc>
                          <a:spcPct val="115000"/>
                        </a:lnSpc>
                        <a:spcBef>
                          <a:spcPts val="0"/>
                        </a:spcBef>
                        <a:spcAft>
                          <a:spcPts val="0"/>
                        </a:spcAft>
                      </a:pPr>
                      <a:r>
                        <a:rPr lang="en-US" sz="1400">
                          <a:effectLst/>
                        </a:rPr>
                        <a:t>lacto-ovo-vegetarian</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a:effectLst/>
                        </a:rPr>
                        <a:t>A vegetarian who eats no meat, poultry, or fish, but does eat eggs and milk products.</a:t>
                      </a:r>
                      <a:endParaRPr lang="en-US" sz="140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8"/>
                  </a:ext>
                </a:extLst>
              </a:tr>
              <a:tr h="531657">
                <a:tc>
                  <a:txBody>
                    <a:bodyPr/>
                    <a:lstStyle/>
                    <a:p>
                      <a:pPr marL="0" marR="0">
                        <a:lnSpc>
                          <a:spcPct val="115000"/>
                        </a:lnSpc>
                        <a:spcBef>
                          <a:spcPts val="0"/>
                        </a:spcBef>
                        <a:spcAft>
                          <a:spcPts val="0"/>
                        </a:spcAft>
                      </a:pPr>
                      <a:r>
                        <a:rPr lang="en-US" sz="1400">
                          <a:effectLst/>
                        </a:rPr>
                        <a:t>partial vegetarian, semivegetarian, or pescovegetarian</a:t>
                      </a:r>
                      <a:endParaRPr lang="en-US" sz="1400">
                        <a:effectLst/>
                        <a:latin typeface="Calibri"/>
                        <a:ea typeface="Calibri"/>
                        <a:cs typeface="Times New Roman"/>
                      </a:endParaRPr>
                    </a:p>
                  </a:txBody>
                  <a:tcPr marL="28645" marR="28645" marT="28645" marB="28645"/>
                </a:tc>
                <a:tc>
                  <a:txBody>
                    <a:bodyPr/>
                    <a:lstStyle/>
                    <a:p>
                      <a:pPr marL="0" marR="0">
                        <a:lnSpc>
                          <a:spcPct val="115000"/>
                        </a:lnSpc>
                        <a:spcBef>
                          <a:spcPts val="0"/>
                        </a:spcBef>
                        <a:spcAft>
                          <a:spcPts val="0"/>
                        </a:spcAft>
                      </a:pPr>
                      <a:r>
                        <a:rPr lang="en-US" sz="1400" dirty="0">
                          <a:effectLst/>
                        </a:rPr>
                        <a:t>A vegetarian who includes eggs, dairy products, and small amounts of poultry and seafood in the diet.</a:t>
                      </a:r>
                      <a:endParaRPr lang="en-US" sz="1400" dirty="0">
                        <a:effectLst/>
                        <a:latin typeface="Calibri"/>
                        <a:ea typeface="Calibri"/>
                        <a:cs typeface="Times New Roman"/>
                      </a:endParaRPr>
                    </a:p>
                  </a:txBody>
                  <a:tcPr marL="28645" marR="28645" marT="28645" marB="28645"/>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99494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
            <a:ext cx="8229600" cy="1143000"/>
          </a:xfrm>
        </p:spPr>
        <p:txBody>
          <a:bodyPr/>
          <a:lstStyle/>
          <a:p>
            <a:r>
              <a:rPr lang="en-US" dirty="0" smtClean="0">
                <a:solidFill>
                  <a:srgbClr val="0000FF"/>
                </a:solidFill>
              </a:rPr>
              <a:t>Nutrition </a:t>
            </a:r>
            <a:r>
              <a:rPr lang="en-US" dirty="0">
                <a:solidFill>
                  <a:srgbClr val="0000FF"/>
                </a:solidFill>
              </a:rPr>
              <a:t>basics - Terminology</a:t>
            </a:r>
          </a:p>
        </p:txBody>
      </p:sp>
      <p:graphicFrame>
        <p:nvGraphicFramePr>
          <p:cNvPr id="4" name="Table 3"/>
          <p:cNvGraphicFramePr>
            <a:graphicFrameLocks noGrp="1"/>
          </p:cNvGraphicFramePr>
          <p:nvPr>
            <p:extLst>
              <p:ext uri="{D42A27DB-BD31-4B8C-83A1-F6EECF244321}">
                <p14:modId xmlns:p14="http://schemas.microsoft.com/office/powerpoint/2010/main" val="209048853"/>
              </p:ext>
            </p:extLst>
          </p:nvPr>
        </p:nvGraphicFramePr>
        <p:xfrm>
          <a:off x="457200" y="1143000"/>
          <a:ext cx="8305800" cy="5665788"/>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xmlns="" val="20000"/>
                    </a:ext>
                  </a:extLst>
                </a:gridCol>
                <a:gridCol w="6477000">
                  <a:extLst>
                    <a:ext uri="{9D8B030D-6E8A-4147-A177-3AD203B41FA5}">
                      <a16:colId xmlns:a16="http://schemas.microsoft.com/office/drawing/2014/main" xmlns="" val="20001"/>
                    </a:ext>
                  </a:extLst>
                </a:gridCol>
              </a:tblGrid>
              <a:tr h="396834">
                <a:tc>
                  <a:txBody>
                    <a:bodyPr/>
                    <a:lstStyle/>
                    <a:p>
                      <a:pPr marL="0" marR="0">
                        <a:lnSpc>
                          <a:spcPct val="115000"/>
                        </a:lnSpc>
                        <a:spcBef>
                          <a:spcPts val="0"/>
                        </a:spcBef>
                        <a:spcAft>
                          <a:spcPts val="0"/>
                        </a:spcAft>
                      </a:pPr>
                      <a:r>
                        <a:rPr lang="en-US" sz="1400">
                          <a:effectLst/>
                        </a:rPr>
                        <a:t>functional foods</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Foods and beverages that contain biologically active compounds that provide health benefits beyond basic nutrition.</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0"/>
                  </a:ext>
                </a:extLst>
              </a:tr>
              <a:tr h="396834">
                <a:tc>
                  <a:txBody>
                    <a:bodyPr/>
                    <a:lstStyle/>
                    <a:p>
                      <a:pPr marL="0" marR="0">
                        <a:lnSpc>
                          <a:spcPct val="115000"/>
                        </a:lnSpc>
                        <a:spcBef>
                          <a:spcPts val="0"/>
                        </a:spcBef>
                        <a:spcAft>
                          <a:spcPts val="0"/>
                        </a:spcAft>
                      </a:pPr>
                      <a:r>
                        <a:rPr lang="en-US" sz="1400">
                          <a:effectLst/>
                        </a:rPr>
                        <a:t>genetically modified (GM) organism</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A plant, animal, or microorganism in which genes have been added, rearraged, or replaced through genetic engineering.</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1"/>
                  </a:ext>
                </a:extLst>
              </a:tr>
              <a:tr h="160786">
                <a:tc>
                  <a:txBody>
                    <a:bodyPr/>
                    <a:lstStyle/>
                    <a:p>
                      <a:pPr marL="0" marR="0">
                        <a:lnSpc>
                          <a:spcPct val="115000"/>
                        </a:lnSpc>
                        <a:spcBef>
                          <a:spcPts val="0"/>
                        </a:spcBef>
                        <a:spcAft>
                          <a:spcPts val="0"/>
                        </a:spcAft>
                      </a:pPr>
                      <a:r>
                        <a:rPr lang="en-US" sz="1400">
                          <a:effectLst/>
                        </a:rPr>
                        <a:t>pathogen</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A microorganism that causes disease.</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2"/>
                  </a:ext>
                </a:extLst>
              </a:tr>
              <a:tr h="396834">
                <a:tc>
                  <a:txBody>
                    <a:bodyPr/>
                    <a:lstStyle/>
                    <a:p>
                      <a:pPr marL="0" marR="0">
                        <a:lnSpc>
                          <a:spcPct val="115000"/>
                        </a:lnSpc>
                        <a:spcBef>
                          <a:spcPts val="0"/>
                        </a:spcBef>
                        <a:spcAft>
                          <a:spcPts val="0"/>
                        </a:spcAft>
                      </a:pPr>
                      <a:r>
                        <a:rPr lang="en-US" sz="1400">
                          <a:effectLst/>
                        </a:rPr>
                        <a:t>polychlorinated biphenyl (PCB)</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An industrial chemical used as an insulator in electrical transformers and linked to certain hu man cancers.</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3"/>
                  </a:ext>
                </a:extLst>
              </a:tr>
              <a:tr h="514858">
                <a:tc>
                  <a:txBody>
                    <a:bodyPr/>
                    <a:lstStyle/>
                    <a:p>
                      <a:pPr marL="0" marR="0">
                        <a:lnSpc>
                          <a:spcPct val="115000"/>
                        </a:lnSpc>
                        <a:spcBef>
                          <a:spcPts val="0"/>
                        </a:spcBef>
                        <a:spcAft>
                          <a:spcPts val="0"/>
                        </a:spcAft>
                      </a:pPr>
                      <a:r>
                        <a:rPr lang="en-US" sz="1400">
                          <a:effectLst/>
                        </a:rPr>
                        <a:t>organic</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dirty="0">
                          <a:effectLst/>
                        </a:rPr>
                        <a:t>A designation applied to foods grown and produced according to strict guidelines limiting the use of pesticides, hormones, etc.</a:t>
                      </a:r>
                      <a:endParaRPr lang="en-US" sz="1400" dirty="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4"/>
                  </a:ext>
                </a:extLst>
              </a:tr>
              <a:tr h="396834">
                <a:tc>
                  <a:txBody>
                    <a:bodyPr/>
                    <a:lstStyle/>
                    <a:p>
                      <a:pPr marL="0" marR="0">
                        <a:lnSpc>
                          <a:spcPct val="115000"/>
                        </a:lnSpc>
                        <a:spcBef>
                          <a:spcPts val="0"/>
                        </a:spcBef>
                        <a:spcAft>
                          <a:spcPts val="0"/>
                        </a:spcAft>
                      </a:pPr>
                      <a:r>
                        <a:rPr lang="en-US" sz="1400">
                          <a:effectLst/>
                        </a:rPr>
                        <a:t>food irradiation</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Treating foods with gamma rays, X rays, or high-voltage electrons to kill potentially harmful pathogens &amp; incr. shelf life.</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5"/>
                  </a:ext>
                </a:extLst>
              </a:tr>
              <a:tr h="514858">
                <a:tc>
                  <a:txBody>
                    <a:bodyPr/>
                    <a:lstStyle/>
                    <a:p>
                      <a:pPr marL="0" marR="0">
                        <a:lnSpc>
                          <a:spcPct val="115000"/>
                        </a:lnSpc>
                        <a:spcBef>
                          <a:spcPts val="0"/>
                        </a:spcBef>
                        <a:spcAft>
                          <a:spcPts val="0"/>
                        </a:spcAft>
                      </a:pPr>
                      <a:r>
                        <a:rPr lang="en-US" sz="1400">
                          <a:effectLst/>
                        </a:rPr>
                        <a:t>food allergy</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Adverse reaction to a food/food ingred. in which the immune sys. perceives a particular substance as foreign and acts to destroy it.</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6"/>
                  </a:ext>
                </a:extLst>
              </a:tr>
              <a:tr h="396834">
                <a:tc>
                  <a:txBody>
                    <a:bodyPr/>
                    <a:lstStyle/>
                    <a:p>
                      <a:pPr marL="0" marR="0">
                        <a:lnSpc>
                          <a:spcPct val="115000"/>
                        </a:lnSpc>
                        <a:spcBef>
                          <a:spcPts val="0"/>
                        </a:spcBef>
                        <a:spcAft>
                          <a:spcPts val="0"/>
                        </a:spcAft>
                      </a:pPr>
                      <a:r>
                        <a:rPr lang="en-US" sz="1400">
                          <a:effectLst/>
                        </a:rPr>
                        <a:t>food intolerance</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An adverse reaction to a food or food ingredient that doesn't involve the immune system.</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7"/>
                  </a:ext>
                </a:extLst>
              </a:tr>
              <a:tr h="396834">
                <a:tc>
                  <a:txBody>
                    <a:bodyPr/>
                    <a:lstStyle/>
                    <a:p>
                      <a:pPr marL="0" marR="0">
                        <a:lnSpc>
                          <a:spcPct val="115000"/>
                        </a:lnSpc>
                        <a:spcBef>
                          <a:spcPts val="0"/>
                        </a:spcBef>
                        <a:spcAft>
                          <a:spcPts val="0"/>
                        </a:spcAft>
                      </a:pPr>
                      <a:r>
                        <a:rPr lang="en-US" sz="1400">
                          <a:effectLst/>
                        </a:rPr>
                        <a:t>scurvy</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A disease caused by a lack of Vitamin C - bleeding gums, loosening teeth, and poor wound healing.</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8"/>
                  </a:ext>
                </a:extLst>
              </a:tr>
              <a:tr h="396834">
                <a:tc>
                  <a:txBody>
                    <a:bodyPr/>
                    <a:lstStyle/>
                    <a:p>
                      <a:pPr marL="0" marR="0">
                        <a:lnSpc>
                          <a:spcPct val="115000"/>
                        </a:lnSpc>
                        <a:spcBef>
                          <a:spcPts val="0"/>
                        </a:spcBef>
                        <a:spcAft>
                          <a:spcPts val="0"/>
                        </a:spcAft>
                      </a:pPr>
                      <a:r>
                        <a:rPr lang="en-US" sz="1400">
                          <a:effectLst/>
                        </a:rPr>
                        <a:t>minerals</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Inorganic compounds needed for regulation, growth and maintenance of body tissues and functions.</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09"/>
                  </a:ext>
                </a:extLst>
              </a:tr>
              <a:tr h="278810">
                <a:tc>
                  <a:txBody>
                    <a:bodyPr/>
                    <a:lstStyle/>
                    <a:p>
                      <a:pPr marL="0" marR="0">
                        <a:lnSpc>
                          <a:spcPct val="115000"/>
                        </a:lnSpc>
                        <a:spcBef>
                          <a:spcPts val="0"/>
                        </a:spcBef>
                        <a:spcAft>
                          <a:spcPts val="0"/>
                        </a:spcAft>
                      </a:pPr>
                      <a:r>
                        <a:rPr lang="en-US" sz="1400">
                          <a:effectLst/>
                        </a:rPr>
                        <a:t>anemia</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a:effectLst/>
                        </a:rPr>
                        <a:t>A deficiency in the oxygen-carrying material in the red blood cells.</a:t>
                      </a:r>
                      <a:endParaRPr lang="en-US" sz="140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10"/>
                  </a:ext>
                </a:extLst>
              </a:tr>
              <a:tr h="278810">
                <a:tc>
                  <a:txBody>
                    <a:bodyPr/>
                    <a:lstStyle/>
                    <a:p>
                      <a:pPr marL="0" marR="0">
                        <a:lnSpc>
                          <a:spcPct val="115000"/>
                        </a:lnSpc>
                        <a:spcBef>
                          <a:spcPts val="0"/>
                        </a:spcBef>
                        <a:spcAft>
                          <a:spcPts val="0"/>
                        </a:spcAft>
                      </a:pPr>
                      <a:r>
                        <a:rPr lang="en-US" sz="1400">
                          <a:effectLst/>
                        </a:rPr>
                        <a:t>osteoporosis</a:t>
                      </a:r>
                      <a:endParaRPr lang="en-US" sz="1400">
                        <a:effectLst/>
                        <a:latin typeface="Calibri"/>
                        <a:ea typeface="Calibri"/>
                        <a:cs typeface="Times New Roman"/>
                      </a:endParaRPr>
                    </a:p>
                  </a:txBody>
                  <a:tcPr marL="21381" marR="21381" marT="21381" marB="21381"/>
                </a:tc>
                <a:tc>
                  <a:txBody>
                    <a:bodyPr/>
                    <a:lstStyle/>
                    <a:p>
                      <a:pPr marL="0" marR="0">
                        <a:lnSpc>
                          <a:spcPct val="115000"/>
                        </a:lnSpc>
                        <a:spcBef>
                          <a:spcPts val="0"/>
                        </a:spcBef>
                        <a:spcAft>
                          <a:spcPts val="0"/>
                        </a:spcAft>
                      </a:pPr>
                      <a:r>
                        <a:rPr lang="en-US" sz="1400" dirty="0">
                          <a:effectLst/>
                        </a:rPr>
                        <a:t>A condition in which the bones become extremely thin and brittle and break easily.</a:t>
                      </a:r>
                      <a:endParaRPr lang="en-US" sz="1400" dirty="0">
                        <a:effectLst/>
                        <a:latin typeface="Calibri"/>
                        <a:ea typeface="Calibri"/>
                        <a:cs typeface="Times New Roman"/>
                      </a:endParaRPr>
                    </a:p>
                  </a:txBody>
                  <a:tcPr marL="21381" marR="21381" marT="21381" marB="21381"/>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43062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solidFill>
                  <a:srgbClr val="0000FF"/>
                </a:solidFill>
              </a:rPr>
              <a:t>Sources</a:t>
            </a:r>
            <a:endParaRPr lang="en-US" sz="3600" dirty="0">
              <a:solidFill>
                <a:srgbClr val="0000FF"/>
              </a:solidFill>
            </a:endParaRPr>
          </a:p>
        </p:txBody>
      </p:sp>
      <p:sp>
        <p:nvSpPr>
          <p:cNvPr id="4" name="TextBox 3"/>
          <p:cNvSpPr txBox="1"/>
          <p:nvPr/>
        </p:nvSpPr>
        <p:spPr>
          <a:xfrm>
            <a:off x="533400" y="838200"/>
            <a:ext cx="7848600" cy="5909310"/>
          </a:xfrm>
          <a:prstGeom prst="rect">
            <a:avLst/>
          </a:prstGeom>
          <a:noFill/>
        </p:spPr>
        <p:txBody>
          <a:bodyPr wrap="square" rtlCol="0">
            <a:spAutoFit/>
          </a:bodyPr>
          <a:lstStyle/>
          <a:p>
            <a:pPr lvl="0"/>
            <a:r>
              <a:rPr lang="en-GB" sz="1200" dirty="0">
                <a:hlinkClick r:id="rId2"/>
              </a:rPr>
              <a:t>https://</a:t>
            </a:r>
            <a:r>
              <a:rPr lang="en-GB" sz="1200" dirty="0" smtClean="0">
                <a:hlinkClick r:id="rId2"/>
              </a:rPr>
              <a:t>www.concern.net/sites/default/files/media/page/Hunger_Factsheets.pdf</a:t>
            </a:r>
            <a:endParaRPr lang="en-GB" sz="1200" dirty="0" smtClean="0"/>
          </a:p>
          <a:p>
            <a:pPr lvl="0"/>
            <a:endParaRPr lang="en-GB" sz="1200" dirty="0"/>
          </a:p>
          <a:p>
            <a:pPr lvl="0"/>
            <a:r>
              <a:rPr lang="en-GB" sz="1200" dirty="0">
                <a:hlinkClick r:id="rId3"/>
              </a:rPr>
              <a:t>http://</a:t>
            </a:r>
            <a:r>
              <a:rPr lang="en-GB" sz="1200" dirty="0" smtClean="0">
                <a:hlinkClick r:id="rId3"/>
              </a:rPr>
              <a:t>www.fao.org/docrep/007/y5740e/y5740e04.htm</a:t>
            </a:r>
            <a:endParaRPr lang="en-GB" sz="1200" dirty="0" smtClean="0"/>
          </a:p>
          <a:p>
            <a:pPr lvl="0"/>
            <a:endParaRPr lang="en-GB" sz="1200" dirty="0"/>
          </a:p>
          <a:p>
            <a:pPr lvl="0"/>
            <a:r>
              <a:rPr lang="en-GB" sz="1200" dirty="0">
                <a:hlinkClick r:id="rId4"/>
              </a:rPr>
              <a:t>https://</a:t>
            </a:r>
            <a:r>
              <a:rPr lang="en-GB" sz="1200" dirty="0" smtClean="0">
                <a:hlinkClick r:id="rId4"/>
              </a:rPr>
              <a:t>www.quia.com/jg/155814list.html</a:t>
            </a:r>
            <a:endParaRPr lang="en-GB" sz="1200" dirty="0" smtClean="0"/>
          </a:p>
          <a:p>
            <a:pPr lvl="0"/>
            <a:endParaRPr lang="en-GB" sz="1200" dirty="0"/>
          </a:p>
          <a:p>
            <a:pPr lvl="0"/>
            <a:r>
              <a:rPr lang="en-GB" sz="1200" dirty="0">
                <a:hlinkClick r:id="rId5"/>
              </a:rPr>
              <a:t>https://</a:t>
            </a:r>
            <a:r>
              <a:rPr lang="en-GB" sz="1200" dirty="0" smtClean="0">
                <a:hlinkClick r:id="rId5"/>
              </a:rPr>
              <a:t>www.biology.iupui.edu/biocourses/N100/2k4ch7respirationnotes.html</a:t>
            </a:r>
            <a:endParaRPr lang="en-GB" sz="1200" dirty="0" smtClean="0"/>
          </a:p>
          <a:p>
            <a:pPr lvl="0"/>
            <a:endParaRPr lang="en-GB" sz="1200" dirty="0"/>
          </a:p>
          <a:p>
            <a:pPr lvl="0"/>
            <a:r>
              <a:rPr lang="en-GB" sz="1200" dirty="0">
                <a:hlinkClick r:id="rId6"/>
              </a:rPr>
              <a:t>https://www.ck12.org/book/CK-12-Biology/section/4.3</a:t>
            </a:r>
            <a:r>
              <a:rPr lang="en-GB" sz="1200" dirty="0" smtClean="0">
                <a:hlinkClick r:id="rId6"/>
              </a:rPr>
              <a:t>/</a:t>
            </a:r>
            <a:endParaRPr lang="en-GB" sz="1200" dirty="0" smtClean="0"/>
          </a:p>
          <a:p>
            <a:pPr lvl="0"/>
            <a:endParaRPr lang="en-GB" sz="1200" dirty="0" smtClean="0"/>
          </a:p>
          <a:p>
            <a:pPr lvl="0"/>
            <a:r>
              <a:rPr lang="en-US" sz="1200" dirty="0">
                <a:hlinkClick r:id="rId7"/>
              </a:rPr>
              <a:t>https://www.khanacademy.org/science/biology/cellular-respiration-and-fermentation/variations-on-cellular-respiration/a/connections-between-cellular-respiration-and-other-pathways</a:t>
            </a:r>
            <a:endParaRPr lang="en-GB" sz="1200" dirty="0" smtClean="0"/>
          </a:p>
          <a:p>
            <a:pPr lvl="0"/>
            <a:endParaRPr lang="en-GB" sz="1200" dirty="0"/>
          </a:p>
          <a:p>
            <a:endParaRPr lang="en-US" sz="1200" dirty="0" smtClean="0"/>
          </a:p>
          <a:p>
            <a:r>
              <a:rPr lang="en-US" sz="1200" dirty="0" smtClean="0"/>
              <a:t>What </a:t>
            </a:r>
            <a:r>
              <a:rPr lang="en-US" sz="1200" dirty="0"/>
              <a:t>is Nutrition?: </a:t>
            </a:r>
            <a:r>
              <a:rPr lang="en-US" sz="1200" u="sng" dirty="0">
                <a:hlinkClick r:id="rId8"/>
              </a:rPr>
              <a:t>https://www.youtube.com/watch?v=uYamwNVnCVU</a:t>
            </a:r>
            <a:endParaRPr lang="en-US" sz="1200" dirty="0"/>
          </a:p>
          <a:p>
            <a:endParaRPr lang="en-US" sz="1200" dirty="0" smtClean="0"/>
          </a:p>
          <a:p>
            <a:r>
              <a:rPr lang="en-US" sz="1200" dirty="0" smtClean="0"/>
              <a:t>Why </a:t>
            </a:r>
            <a:r>
              <a:rPr lang="en-US" sz="1200" dirty="0"/>
              <a:t>do we eat?: </a:t>
            </a:r>
            <a:r>
              <a:rPr lang="en-US" sz="1200" u="sng" dirty="0">
                <a:hlinkClick r:id="rId9"/>
              </a:rPr>
              <a:t>https://www.youtube.com/watch?v=brKgffGPfmA</a:t>
            </a:r>
            <a:endParaRPr lang="en-US" sz="1200" dirty="0"/>
          </a:p>
          <a:p>
            <a:endParaRPr lang="en-US" sz="1200" dirty="0" smtClean="0"/>
          </a:p>
          <a:p>
            <a:r>
              <a:rPr lang="en-US" sz="1200" dirty="0" err="1" smtClean="0"/>
              <a:t>Gotta</a:t>
            </a:r>
            <a:r>
              <a:rPr lang="en-US" sz="1200" dirty="0" smtClean="0"/>
              <a:t> </a:t>
            </a:r>
            <a:r>
              <a:rPr lang="en-US" sz="1200" dirty="0"/>
              <a:t>Eat! – Crash Course Kids 1.1: </a:t>
            </a:r>
            <a:r>
              <a:rPr lang="en-US" sz="1200" u="sng" dirty="0">
                <a:hlinkClick r:id="rId10"/>
              </a:rPr>
              <a:t>https://www.youtube.com/watch?v=z9TIlM96lT8</a:t>
            </a:r>
            <a:endParaRPr lang="en-US" sz="1200" dirty="0"/>
          </a:p>
          <a:p>
            <a:endParaRPr lang="en-US" sz="1200" dirty="0" smtClean="0"/>
          </a:p>
          <a:p>
            <a:r>
              <a:rPr lang="en-US" sz="1200" dirty="0" smtClean="0"/>
              <a:t>How </a:t>
            </a:r>
            <a:r>
              <a:rPr lang="en-US" sz="1200" dirty="0"/>
              <a:t>The Body Uses Food - You Are What You Eat. : </a:t>
            </a:r>
            <a:r>
              <a:rPr lang="en-US" sz="1200" u="sng" dirty="0">
                <a:hlinkClick r:id="rId11"/>
              </a:rPr>
              <a:t>https://www.youtube.com/watch?v=AA0QMn9VfoE</a:t>
            </a:r>
            <a:endParaRPr lang="en-US" sz="1200" dirty="0"/>
          </a:p>
          <a:p>
            <a:endParaRPr lang="en-US" sz="1200" dirty="0" smtClean="0"/>
          </a:p>
          <a:p>
            <a:r>
              <a:rPr lang="en-US" sz="1200" dirty="0" smtClean="0"/>
              <a:t>What </a:t>
            </a:r>
            <a:r>
              <a:rPr lang="en-US" sz="1200" dirty="0"/>
              <a:t>Is Cellular Respiration - What Is Cellular Energy - Food Converted Into Energy – Glycolysis: </a:t>
            </a:r>
            <a:r>
              <a:rPr lang="en-US" sz="1200" u="sng" dirty="0">
                <a:hlinkClick r:id="rId12"/>
              </a:rPr>
              <a:t>https://www.youtube.com/watch?v=hMK1-bgTAtQ</a:t>
            </a:r>
            <a:endParaRPr lang="en-US" sz="1200" dirty="0"/>
          </a:p>
          <a:p>
            <a:endParaRPr lang="en-US" sz="1200" dirty="0" smtClean="0"/>
          </a:p>
          <a:p>
            <a:r>
              <a:rPr lang="en-US" sz="1200" dirty="0" smtClean="0"/>
              <a:t>Energy </a:t>
            </a:r>
            <a:r>
              <a:rPr lang="en-US" sz="1200" dirty="0"/>
              <a:t>Systems - ATP Energy In The Body - Adenosine Triphosphate – Glycolysis: </a:t>
            </a:r>
            <a:r>
              <a:rPr lang="en-US" sz="1200" u="sng" dirty="0">
                <a:hlinkClick r:id="rId13"/>
              </a:rPr>
              <a:t>https://</a:t>
            </a:r>
            <a:r>
              <a:rPr lang="en-US" sz="1200" u="sng" dirty="0" smtClean="0">
                <a:hlinkClick r:id="rId13"/>
              </a:rPr>
              <a:t>www.youtube.com/watch?v=dWe8vtztW-4</a:t>
            </a:r>
            <a:endParaRPr lang="en-US" sz="1200" u="sng" dirty="0" smtClean="0"/>
          </a:p>
          <a:p>
            <a:endParaRPr lang="en-US" sz="1200" u="sng" dirty="0" smtClean="0"/>
          </a:p>
          <a:p>
            <a:r>
              <a:rPr lang="en-US" sz="1200" u="sng" dirty="0"/>
              <a:t>ATP Phosphocreatine System Overview (V2.0</a:t>
            </a:r>
            <a:r>
              <a:rPr lang="en-US" sz="1200" u="sng" dirty="0" smtClean="0"/>
              <a:t>):  </a:t>
            </a:r>
            <a:r>
              <a:rPr lang="en-US" sz="1200" dirty="0">
                <a:hlinkClick r:id="rId14"/>
              </a:rPr>
              <a:t>https://www.youtube.com/watch?v=BhJtogLY0e4</a:t>
            </a:r>
            <a:endParaRPr lang="en-US" sz="1200" u="sng" dirty="0"/>
          </a:p>
          <a:p>
            <a:r>
              <a:rPr lang="en-US" sz="1200" dirty="0" smtClean="0"/>
              <a:t>Cellular Respiration in 3D: </a:t>
            </a:r>
            <a:r>
              <a:rPr lang="en-US" sz="1200" dirty="0">
                <a:hlinkClick r:id="rId15"/>
              </a:rPr>
              <a:t>https://www.youtube.com/watch?v=7J4LXs-oDCU</a:t>
            </a:r>
            <a:endParaRPr lang="en-GB" sz="1200" dirty="0" smtClean="0"/>
          </a:p>
          <a:p>
            <a:r>
              <a:rPr lang="en-US" sz="1200" dirty="0"/>
              <a:t>ATP Phosphocreatine System Overview (V2.0</a:t>
            </a:r>
            <a:r>
              <a:rPr lang="en-US" sz="1200" dirty="0" smtClean="0"/>
              <a:t>)</a:t>
            </a:r>
            <a:r>
              <a:rPr lang="en-GB" sz="1200" dirty="0" smtClean="0"/>
              <a:t>: </a:t>
            </a:r>
            <a:r>
              <a:rPr lang="en-US" sz="1200" dirty="0">
                <a:hlinkClick r:id="rId14"/>
              </a:rPr>
              <a:t>https://www.youtube.com/watch?v=BhJtogLY0e4</a:t>
            </a:r>
            <a:endParaRPr lang="en-US" sz="1200" dirty="0"/>
          </a:p>
        </p:txBody>
      </p:sp>
    </p:spTree>
    <p:extLst>
      <p:ext uri="{BB962C8B-B14F-4D97-AF65-F5344CB8AC3E}">
        <p14:creationId xmlns:p14="http://schemas.microsoft.com/office/powerpoint/2010/main" val="428788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solidFill>
                  <a:srgbClr val="0000FF"/>
                </a:solidFill>
              </a:rPr>
              <a:t>Topics</a:t>
            </a:r>
            <a:endParaRPr lang="en-US" sz="3600" dirty="0">
              <a:solidFill>
                <a:srgbClr val="0000FF"/>
              </a:solidFill>
            </a:endParaRPr>
          </a:p>
        </p:txBody>
      </p:sp>
      <p:sp>
        <p:nvSpPr>
          <p:cNvPr id="4" name="AutoShape 5" descr="Image result for plant cartoo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7" descr="Image result for plant cartoon"/>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12" descr="Image result for bacteria"/>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Rectangle 7"/>
          <p:cNvSpPr/>
          <p:nvPr/>
        </p:nvSpPr>
        <p:spPr>
          <a:xfrm>
            <a:off x="3124200" y="1828800"/>
            <a:ext cx="3429000" cy="3970318"/>
          </a:xfrm>
          <a:prstGeom prst="rect">
            <a:avLst/>
          </a:prstGeom>
        </p:spPr>
        <p:txBody>
          <a:bodyPr wrap="square">
            <a:spAutoFit/>
          </a:bodyPr>
          <a:lstStyle/>
          <a:p>
            <a:pPr marL="285750" indent="-285750">
              <a:lnSpc>
                <a:spcPct val="200000"/>
              </a:lnSpc>
              <a:buFont typeface="Arial" panose="020B0604020202020204" pitchFamily="34" charset="0"/>
              <a:buChar char="•"/>
            </a:pPr>
            <a:r>
              <a:rPr lang="en-US" dirty="0" smtClean="0"/>
              <a:t>Nutritional Biochemistry</a:t>
            </a:r>
          </a:p>
          <a:p>
            <a:pPr marL="285750" indent="-285750">
              <a:lnSpc>
                <a:spcPct val="200000"/>
              </a:lnSpc>
              <a:buFont typeface="Arial" panose="020B0604020202020204" pitchFamily="34" charset="0"/>
              <a:buChar char="•"/>
            </a:pPr>
            <a:r>
              <a:rPr lang="en-US" dirty="0" smtClean="0"/>
              <a:t>Importance of food</a:t>
            </a:r>
          </a:p>
          <a:p>
            <a:pPr marL="285750" indent="-285750">
              <a:lnSpc>
                <a:spcPct val="200000"/>
              </a:lnSpc>
              <a:buFont typeface="Arial" panose="020B0604020202020204" pitchFamily="34" charset="0"/>
              <a:buChar char="•"/>
            </a:pPr>
            <a:r>
              <a:rPr lang="en-US" dirty="0" smtClean="0"/>
              <a:t>How the body uses food</a:t>
            </a:r>
          </a:p>
          <a:p>
            <a:pPr marL="285750" indent="-285750">
              <a:lnSpc>
                <a:spcPct val="200000"/>
              </a:lnSpc>
              <a:buFont typeface="Arial" panose="020B0604020202020204" pitchFamily="34" charset="0"/>
              <a:buChar char="•"/>
            </a:pPr>
            <a:r>
              <a:rPr lang="en-US" dirty="0" smtClean="0"/>
              <a:t>Cellular respiration</a:t>
            </a:r>
          </a:p>
          <a:p>
            <a:pPr marL="285750" indent="-285750">
              <a:lnSpc>
                <a:spcPct val="200000"/>
              </a:lnSpc>
              <a:buFont typeface="Arial" panose="020B0604020202020204" pitchFamily="34" charset="0"/>
              <a:buChar char="•"/>
            </a:pPr>
            <a:r>
              <a:rPr lang="en-US" dirty="0" smtClean="0"/>
              <a:t>Energy systems</a:t>
            </a:r>
          </a:p>
          <a:p>
            <a:pPr marL="285750" indent="-285750">
              <a:lnSpc>
                <a:spcPct val="200000"/>
              </a:lnSpc>
              <a:buFont typeface="Arial" panose="020B0604020202020204" pitchFamily="34" charset="0"/>
              <a:buChar char="•"/>
            </a:pPr>
            <a:r>
              <a:rPr lang="en-US" dirty="0" smtClean="0"/>
              <a:t>Nutrition basics - terminology</a:t>
            </a:r>
            <a:endParaRPr lang="en-US" dirty="0"/>
          </a:p>
          <a:p>
            <a:pPr marL="285750" indent="-285750">
              <a:lnSpc>
                <a:spcPct val="200000"/>
              </a:lnSpc>
              <a:buFont typeface="Arial" panose="020B0604020202020204" pitchFamily="34" charset="0"/>
              <a:buChar char="•"/>
            </a:pPr>
            <a:endParaRPr lang="en-ZA" dirty="0"/>
          </a:p>
        </p:txBody>
      </p:sp>
    </p:spTree>
    <p:extLst>
      <p:ext uri="{BB962C8B-B14F-4D97-AF65-F5344CB8AC3E}">
        <p14:creationId xmlns:p14="http://schemas.microsoft.com/office/powerpoint/2010/main" val="1093426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Biochemistry of nutrition</a:t>
            </a:r>
            <a:endParaRPr lang="en-US" sz="3600" dirty="0">
              <a:solidFill>
                <a:srgbClr val="0000FF"/>
              </a:solidFill>
            </a:endParaRPr>
          </a:p>
        </p:txBody>
      </p:sp>
      <p:sp>
        <p:nvSpPr>
          <p:cNvPr id="4" name="AutoShape 5" descr="Image result for plant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Image result for plant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bacter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612775" y="1295400"/>
            <a:ext cx="7584498" cy="5262979"/>
          </a:xfrm>
          <a:prstGeom prst="rect">
            <a:avLst/>
          </a:prstGeom>
        </p:spPr>
        <p:txBody>
          <a:bodyPr wrap="square">
            <a:spAutoFit/>
          </a:bodyPr>
          <a:lstStyle/>
          <a:p>
            <a:pPr marL="285750" indent="-285750" algn="just">
              <a:buFont typeface="Arial" panose="020B0604020202020204" pitchFamily="34" charset="0"/>
              <a:buChar char="•"/>
            </a:pPr>
            <a:r>
              <a:rPr lang="en-US" sz="1600" dirty="0"/>
              <a:t>Biochemistry, sometimes called biological chemistry, is the study of chemical processes within and relating to living organisms. Biochemical processes give rise to the complexity of </a:t>
            </a:r>
            <a:r>
              <a:rPr lang="en-US" sz="1600" dirty="0" smtClean="0"/>
              <a:t>life</a:t>
            </a:r>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r>
              <a:rPr lang="en-US" sz="1600" dirty="0"/>
              <a:t>Nutrition is the science that interprets the interaction of nutrients and other substances in food in relation to maintenance, growth, reproduction, health and disease of an organism. It includes food intake, </a:t>
            </a:r>
            <a:r>
              <a:rPr lang="en-US" sz="1600" dirty="0" smtClean="0"/>
              <a:t>absorption</a:t>
            </a:r>
            <a:r>
              <a:rPr lang="en-US" sz="1600" dirty="0"/>
              <a:t>, assimilation, biosynthesis, catabolism, and </a:t>
            </a:r>
            <a:r>
              <a:rPr lang="en-US" sz="1600" dirty="0" smtClean="0"/>
              <a:t>excretion</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Nutritional Biochemistry takes a scientific approach to nutrition. It covers not just "</a:t>
            </a:r>
            <a:r>
              <a:rPr lang="en-US" sz="1600" dirty="0" err="1"/>
              <a:t>whats</a:t>
            </a:r>
            <a:r>
              <a:rPr lang="en-US" sz="1600" dirty="0"/>
              <a:t>"--nutritional requirements--but why they are required for human health, by describing their function at the cellular and molecular level </a:t>
            </a:r>
            <a:endParaRPr lang="en-US" sz="1600" dirty="0" smtClean="0"/>
          </a:p>
          <a:p>
            <a:pPr algn="just"/>
            <a:r>
              <a:rPr lang="en-US" sz="1600" b="1" dirty="0" smtClean="0">
                <a:solidFill>
                  <a:srgbClr val="0000FF"/>
                </a:solidFill>
              </a:rPr>
              <a:t>or </a:t>
            </a:r>
          </a:p>
          <a:p>
            <a:pPr marL="285750" indent="-285750" algn="just">
              <a:buFont typeface="Arial" panose="020B0604020202020204" pitchFamily="34" charset="0"/>
              <a:buChar char="•"/>
            </a:pPr>
            <a:r>
              <a:rPr lang="en-US" sz="1600" dirty="0" smtClean="0"/>
              <a:t>Nutritional </a:t>
            </a:r>
            <a:r>
              <a:rPr lang="en-US" sz="1600" dirty="0"/>
              <a:t>biochemistry is the study of nutrition as a science. Nutritional biochemistry deals with various studies in nutrients, food constituents and their function regarding humans and other mammals, nutritional biochemistry specifically focuses on nutrient chemical components, and how they function biochemically, physiologically, metabolically, as well as their impact on disease</a:t>
            </a:r>
            <a:endParaRPr lang="en-US" sz="1600" dirty="0" smtClean="0"/>
          </a:p>
          <a:p>
            <a:pPr marL="285750" indent="-285750" algn="just">
              <a:buFont typeface="Arial" panose="020B0604020202020204" pitchFamily="34" charset="0"/>
              <a:buChar char="•"/>
            </a:pPr>
            <a:endParaRPr lang="en-US" sz="1600" dirty="0" smtClean="0"/>
          </a:p>
          <a:p>
            <a:pPr marL="285750" indent="-285750" algn="just">
              <a:buFont typeface="Arial" panose="020B0604020202020204" pitchFamily="34" charset="0"/>
              <a:buChar char="•"/>
            </a:pPr>
            <a:endParaRPr lang="en-US" sz="1600" dirty="0"/>
          </a:p>
        </p:txBody>
      </p:sp>
      <p:sp>
        <p:nvSpPr>
          <p:cNvPr id="8" name="TextBox 7"/>
          <p:cNvSpPr txBox="1"/>
          <p:nvPr/>
        </p:nvSpPr>
        <p:spPr>
          <a:xfrm>
            <a:off x="152400" y="6312158"/>
            <a:ext cx="2906693" cy="369332"/>
          </a:xfrm>
          <a:prstGeom prst="rect">
            <a:avLst/>
          </a:prstGeom>
          <a:solidFill>
            <a:schemeClr val="bg1"/>
          </a:solidFill>
        </p:spPr>
        <p:txBody>
          <a:bodyPr wrap="none" rtlCol="0">
            <a:spAutoFit/>
          </a:bodyPr>
          <a:lstStyle/>
          <a:p>
            <a:r>
              <a:rPr lang="en-US" b="1" dirty="0" smtClean="0">
                <a:solidFill>
                  <a:srgbClr val="FF0000"/>
                </a:solidFill>
              </a:rPr>
              <a:t>Play video: What is nutrition</a:t>
            </a:r>
            <a:endParaRPr lang="en-US" b="1" dirty="0">
              <a:solidFill>
                <a:srgbClr val="FF0000"/>
              </a:solidFill>
            </a:endParaRPr>
          </a:p>
        </p:txBody>
      </p:sp>
    </p:spTree>
    <p:extLst>
      <p:ext uri="{BB962C8B-B14F-4D97-AF65-F5344CB8AC3E}">
        <p14:creationId xmlns:p14="http://schemas.microsoft.com/office/powerpoint/2010/main" val="2996737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Importance of food</a:t>
            </a:r>
            <a:endParaRPr lang="en-US" sz="3600" dirty="0">
              <a:solidFill>
                <a:srgbClr val="0000FF"/>
              </a:solidFill>
            </a:endParaRPr>
          </a:p>
        </p:txBody>
      </p:sp>
      <p:sp>
        <p:nvSpPr>
          <p:cNvPr id="4" name="Rectangle 3"/>
          <p:cNvSpPr/>
          <p:nvPr/>
        </p:nvSpPr>
        <p:spPr>
          <a:xfrm>
            <a:off x="457200" y="1219200"/>
            <a:ext cx="7841674" cy="4770537"/>
          </a:xfrm>
          <a:prstGeom prst="rect">
            <a:avLst/>
          </a:prstGeom>
        </p:spPr>
        <p:txBody>
          <a:bodyPr wrap="square">
            <a:spAutoFit/>
          </a:bodyPr>
          <a:lstStyle/>
          <a:p>
            <a:pPr marL="285750" indent="-285750">
              <a:buFont typeface="Arial" panose="020B0604020202020204" pitchFamily="34" charset="0"/>
              <a:buChar char="•"/>
            </a:pPr>
            <a:r>
              <a:rPr lang="en-US" sz="1600" dirty="0"/>
              <a:t>Food is an essential part of everyone’s lives. It gives us the energy and nutrients to grow and develop, be healthy and active, to move, work, play, think and </a:t>
            </a:r>
            <a:r>
              <a:rPr lang="en-US" sz="1600" dirty="0" smtClean="0"/>
              <a:t>learn</a:t>
            </a:r>
          </a:p>
          <a:p>
            <a:pPr marL="285750" indent="-285750">
              <a:buFont typeface="Arial" panose="020B0604020202020204" pitchFamily="34" charset="0"/>
              <a:buChar char="•"/>
            </a:pPr>
            <a:r>
              <a:rPr lang="en-US" sz="1600" dirty="0"/>
              <a:t>The body needs a variety of the following 5 </a:t>
            </a:r>
            <a:r>
              <a:rPr lang="en-US" sz="1600" dirty="0" smtClean="0"/>
              <a:t>nutrients</a:t>
            </a:r>
          </a:p>
          <a:p>
            <a:pPr marL="742950" lvl="1" indent="-285750">
              <a:buFont typeface="Arial" panose="020B0604020202020204" pitchFamily="34" charset="0"/>
              <a:buChar char="•"/>
            </a:pPr>
            <a:r>
              <a:rPr lang="en-US" sz="1600" dirty="0"/>
              <a:t>Protein - is needed to build, maintain and repair muscle, blood, skin and bones and other tissues and organs in the body. Foods rich in protein include meat, eggs, dairy and fish.</a:t>
            </a:r>
          </a:p>
          <a:p>
            <a:pPr marL="742950" lvl="1" indent="-285750">
              <a:buFont typeface="Arial" panose="020B0604020202020204" pitchFamily="34" charset="0"/>
              <a:buChar char="•"/>
            </a:pPr>
            <a:r>
              <a:rPr lang="en-US" sz="1600" dirty="0"/>
              <a:t>Carbohydrate - provides the body with its main source of </a:t>
            </a:r>
            <a:r>
              <a:rPr lang="en-US" sz="1600" dirty="0" smtClean="0"/>
              <a:t>energy. Carbohydrates </a:t>
            </a:r>
            <a:r>
              <a:rPr lang="en-US" sz="1600" dirty="0"/>
              <a:t>can be classified into two kinds; starches and sugars. Food rich in starches include rice, maize, wheat and potatoes and food rich in sugars include fruit, honey, sweets and chocolate bars.</a:t>
            </a:r>
          </a:p>
          <a:p>
            <a:pPr marL="742950" lvl="1" indent="-285750">
              <a:buFont typeface="Arial" panose="020B0604020202020204" pitchFamily="34" charset="0"/>
              <a:buChar char="•"/>
            </a:pPr>
            <a:r>
              <a:rPr lang="en-US" sz="1600" dirty="0"/>
              <a:t>Fat - This is the body's secondary source of energy. Fat actually provides more energy/calories per gram than any other nutrient, but is more difficult to burn. Food rich in fats are oils, butter, lard, milk, cheese and some meat.</a:t>
            </a:r>
          </a:p>
          <a:p>
            <a:pPr marL="742950" lvl="1" indent="-285750">
              <a:buFont typeface="Arial" panose="020B0604020202020204" pitchFamily="34" charset="0"/>
              <a:buChar char="•"/>
            </a:pPr>
            <a:r>
              <a:rPr lang="en-US" sz="1600" dirty="0"/>
              <a:t>Vitamins and Minerals - Vitamins and minerals are needed in very small amounts and are sometimes called micronutrients, but are essential for good health. They control many functions and processes in the body, and in the case of minerals also help build body tissue such as bones (calcium) and blood (iron). </a:t>
            </a:r>
          </a:p>
          <a:p>
            <a:pPr marL="285750" indent="-285750">
              <a:buFont typeface="Arial" panose="020B0604020202020204" pitchFamily="34" charset="0"/>
              <a:buChar char="•"/>
            </a:pPr>
            <a:r>
              <a:rPr lang="en-US" sz="1600" dirty="0"/>
              <a:t>In addition to the above nutrients </a:t>
            </a:r>
            <a:r>
              <a:rPr lang="en-US" sz="1600" dirty="0" smtClean="0"/>
              <a:t>Fiber </a:t>
            </a:r>
            <a:r>
              <a:rPr lang="en-US" sz="1600" dirty="0"/>
              <a:t>and Water are also essential for a good healthy diet. </a:t>
            </a:r>
          </a:p>
        </p:txBody>
      </p:sp>
      <p:sp>
        <p:nvSpPr>
          <p:cNvPr id="6" name="TextBox 5"/>
          <p:cNvSpPr txBox="1"/>
          <p:nvPr/>
        </p:nvSpPr>
        <p:spPr>
          <a:xfrm>
            <a:off x="152400" y="6312158"/>
            <a:ext cx="4056495" cy="369332"/>
          </a:xfrm>
          <a:prstGeom prst="rect">
            <a:avLst/>
          </a:prstGeom>
          <a:solidFill>
            <a:schemeClr val="bg1"/>
          </a:solidFill>
        </p:spPr>
        <p:txBody>
          <a:bodyPr wrap="none" rtlCol="0">
            <a:spAutoFit/>
          </a:bodyPr>
          <a:lstStyle/>
          <a:p>
            <a:r>
              <a:rPr lang="en-US" b="1" dirty="0" smtClean="0">
                <a:solidFill>
                  <a:srgbClr val="FF0000"/>
                </a:solidFill>
              </a:rPr>
              <a:t>Play videos: What do we eat &amp; </a:t>
            </a:r>
            <a:r>
              <a:rPr lang="en-US" b="1" dirty="0" err="1" smtClean="0">
                <a:solidFill>
                  <a:srgbClr val="FF0000"/>
                </a:solidFill>
              </a:rPr>
              <a:t>Gotta</a:t>
            </a:r>
            <a:r>
              <a:rPr lang="en-US" b="1" dirty="0" smtClean="0">
                <a:solidFill>
                  <a:srgbClr val="FF0000"/>
                </a:solidFill>
              </a:rPr>
              <a:t> Eat</a:t>
            </a:r>
            <a:endParaRPr lang="en-US" b="1" dirty="0">
              <a:solidFill>
                <a:srgbClr val="FF0000"/>
              </a:solidFill>
            </a:endParaRPr>
          </a:p>
        </p:txBody>
      </p:sp>
    </p:spTree>
    <p:extLst>
      <p:ext uri="{BB962C8B-B14F-4D97-AF65-F5344CB8AC3E}">
        <p14:creationId xmlns:p14="http://schemas.microsoft.com/office/powerpoint/2010/main" val="2184730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How body uses food</a:t>
            </a:r>
            <a:endParaRPr lang="en-US" sz="3600" dirty="0">
              <a:solidFill>
                <a:srgbClr val="0000FF"/>
              </a:solidFill>
            </a:endParaRPr>
          </a:p>
        </p:txBody>
      </p:sp>
      <p:sp>
        <p:nvSpPr>
          <p:cNvPr id="4" name="Rectangle 3"/>
          <p:cNvSpPr/>
          <p:nvPr/>
        </p:nvSpPr>
        <p:spPr>
          <a:xfrm>
            <a:off x="685800" y="1524000"/>
            <a:ext cx="6629400" cy="3539430"/>
          </a:xfrm>
          <a:prstGeom prst="rect">
            <a:avLst/>
          </a:prstGeom>
        </p:spPr>
        <p:txBody>
          <a:bodyPr wrap="square">
            <a:spAutoFit/>
          </a:bodyPr>
          <a:lstStyle/>
          <a:p>
            <a:pPr>
              <a:lnSpc>
                <a:spcPct val="200000"/>
              </a:lnSpc>
            </a:pPr>
            <a:r>
              <a:rPr lang="en-US" sz="1600" dirty="0" smtClean="0"/>
              <a:t>• Carbohydrates </a:t>
            </a:r>
            <a:r>
              <a:rPr lang="en-US" sz="1600" dirty="0"/>
              <a:t>into sugars</a:t>
            </a:r>
          </a:p>
          <a:p>
            <a:pPr>
              <a:lnSpc>
                <a:spcPct val="200000"/>
              </a:lnSpc>
            </a:pPr>
            <a:r>
              <a:rPr lang="en-US" sz="1600" dirty="0" smtClean="0"/>
              <a:t>• Proteins </a:t>
            </a:r>
            <a:r>
              <a:rPr lang="en-US" sz="1600" dirty="0"/>
              <a:t>into amino acids</a:t>
            </a:r>
          </a:p>
          <a:p>
            <a:pPr>
              <a:lnSpc>
                <a:spcPct val="200000"/>
              </a:lnSpc>
            </a:pPr>
            <a:r>
              <a:rPr lang="en-US" sz="1600" dirty="0" smtClean="0"/>
              <a:t>• Fats </a:t>
            </a:r>
            <a:r>
              <a:rPr lang="en-US" sz="1600" dirty="0"/>
              <a:t>into fatty acids and glycerol</a:t>
            </a:r>
          </a:p>
          <a:p>
            <a:pPr>
              <a:lnSpc>
                <a:spcPct val="200000"/>
              </a:lnSpc>
            </a:pPr>
            <a:r>
              <a:rPr lang="en-US" sz="1600" dirty="0" smtClean="0"/>
              <a:t>• The </a:t>
            </a:r>
            <a:r>
              <a:rPr lang="en-US" sz="1600" dirty="0"/>
              <a:t>body uses these basic units to build substances it needs for growth, maintenance, and activity (including other carbohydrates, proteins, and fats</a:t>
            </a:r>
            <a:r>
              <a:rPr lang="en-US" sz="1600" dirty="0" smtClean="0"/>
              <a:t>)</a:t>
            </a:r>
          </a:p>
          <a:p>
            <a:pPr marL="285750" indent="-285750">
              <a:lnSpc>
                <a:spcPct val="200000"/>
              </a:lnSpc>
              <a:buFont typeface="Arial" panose="020B0604020202020204" pitchFamily="34" charset="0"/>
              <a:buChar char="•"/>
            </a:pPr>
            <a:r>
              <a:rPr lang="en-US" sz="1600" dirty="0" smtClean="0"/>
              <a:t>Order of macronutrients use by the body - body </a:t>
            </a:r>
            <a:r>
              <a:rPr lang="en-US" sz="1600" dirty="0"/>
              <a:t>burns carbohydrates, then fats, and then proteins</a:t>
            </a:r>
          </a:p>
        </p:txBody>
      </p:sp>
      <p:sp>
        <p:nvSpPr>
          <p:cNvPr id="5" name="TextBox 4"/>
          <p:cNvSpPr txBox="1"/>
          <p:nvPr/>
        </p:nvSpPr>
        <p:spPr>
          <a:xfrm>
            <a:off x="152400" y="6312158"/>
            <a:ext cx="3683957" cy="369332"/>
          </a:xfrm>
          <a:prstGeom prst="rect">
            <a:avLst/>
          </a:prstGeom>
          <a:solidFill>
            <a:schemeClr val="bg1"/>
          </a:solidFill>
        </p:spPr>
        <p:txBody>
          <a:bodyPr wrap="none" rtlCol="0">
            <a:spAutoFit/>
          </a:bodyPr>
          <a:lstStyle/>
          <a:p>
            <a:r>
              <a:rPr lang="en-US" b="1" dirty="0" smtClean="0">
                <a:solidFill>
                  <a:srgbClr val="FF0000"/>
                </a:solidFill>
              </a:rPr>
              <a:t>Play videos: How the body uses food</a:t>
            </a:r>
            <a:endParaRPr lang="en-US" b="1" dirty="0">
              <a:solidFill>
                <a:srgbClr val="FF0000"/>
              </a:solidFill>
            </a:endParaRPr>
          </a:p>
        </p:txBody>
      </p:sp>
    </p:spTree>
    <p:extLst>
      <p:ext uri="{BB962C8B-B14F-4D97-AF65-F5344CB8AC3E}">
        <p14:creationId xmlns:p14="http://schemas.microsoft.com/office/powerpoint/2010/main" val="1542760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Cellular respiration</a:t>
            </a:r>
            <a:endParaRPr lang="en-US" sz="3600" dirty="0">
              <a:solidFill>
                <a:srgbClr val="0000FF"/>
              </a:solidFill>
            </a:endParaRPr>
          </a:p>
        </p:txBody>
      </p:sp>
      <p:sp>
        <p:nvSpPr>
          <p:cNvPr id="3" name="Rectangle 2"/>
          <p:cNvSpPr/>
          <p:nvPr/>
        </p:nvSpPr>
        <p:spPr>
          <a:xfrm>
            <a:off x="304800" y="1371600"/>
            <a:ext cx="7772400" cy="1569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Cellular respiration is the process by which the chemical energy of "food" molecules is released and partially captured in the form of ATP</a:t>
            </a:r>
            <a:r>
              <a:rPr lang="en-US" sz="1600" dirty="0" smtClean="0"/>
              <a:t>.</a:t>
            </a:r>
          </a:p>
          <a:p>
            <a:pPr marL="285750" indent="-285750">
              <a:lnSpc>
                <a:spcPct val="150000"/>
              </a:lnSpc>
              <a:buFont typeface="Arial" panose="020B0604020202020204" pitchFamily="34" charset="0"/>
              <a:buChar char="•"/>
            </a:pPr>
            <a:r>
              <a:rPr lang="en-US" sz="1600" dirty="0"/>
              <a:t>Carbohydrates, fats, and proteins can all be used as fuels in cellular </a:t>
            </a:r>
            <a:r>
              <a:rPr lang="en-US" sz="1600" dirty="0" smtClean="0"/>
              <a:t>respiration</a:t>
            </a:r>
          </a:p>
          <a:p>
            <a:pPr marL="285750" indent="-285750">
              <a:lnSpc>
                <a:spcPct val="150000"/>
              </a:lnSpc>
              <a:buFont typeface="Arial" panose="020B0604020202020204" pitchFamily="34" charset="0"/>
              <a:buChar char="•"/>
            </a:pPr>
            <a:endParaRPr lang="en-US" sz="1600" dirty="0"/>
          </a:p>
        </p:txBody>
      </p:sp>
      <p:sp>
        <p:nvSpPr>
          <p:cNvPr id="10" name="TextBox 9"/>
          <p:cNvSpPr txBox="1"/>
          <p:nvPr/>
        </p:nvSpPr>
        <p:spPr>
          <a:xfrm>
            <a:off x="0" y="6488668"/>
            <a:ext cx="6477927" cy="369332"/>
          </a:xfrm>
          <a:prstGeom prst="rect">
            <a:avLst/>
          </a:prstGeom>
          <a:solidFill>
            <a:schemeClr val="bg1"/>
          </a:solidFill>
        </p:spPr>
        <p:txBody>
          <a:bodyPr wrap="none" rtlCol="0">
            <a:spAutoFit/>
          </a:bodyPr>
          <a:lstStyle/>
          <a:p>
            <a:r>
              <a:rPr lang="en-US" b="1" dirty="0" smtClean="0">
                <a:solidFill>
                  <a:srgbClr val="FF0000"/>
                </a:solidFill>
              </a:rPr>
              <a:t>Play video: What is cellular respiration &amp; Cellular respiration in 3D</a:t>
            </a:r>
            <a:endParaRPr lang="en-US" b="1" dirty="0">
              <a:solidFill>
                <a:srgbClr val="FF0000"/>
              </a:solidFill>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9579" y="2798895"/>
            <a:ext cx="3911221" cy="351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54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Cellular respiration</a:t>
            </a:r>
            <a:endParaRPr lang="en-US" sz="3600" dirty="0">
              <a:solidFill>
                <a:srgbClr val="0000FF"/>
              </a:solidFill>
            </a:endParaRPr>
          </a:p>
        </p:txBody>
      </p:sp>
      <p:sp>
        <p:nvSpPr>
          <p:cNvPr id="6" name="Rectangle 5"/>
          <p:cNvSpPr/>
          <p:nvPr/>
        </p:nvSpPr>
        <p:spPr>
          <a:xfrm>
            <a:off x="1646742" y="1524000"/>
            <a:ext cx="5638800" cy="857671"/>
          </a:xfrm>
          <a:prstGeom prst="rect">
            <a:avLst/>
          </a:prstGeom>
        </p:spPr>
        <p:txBody>
          <a:bodyPr wrap="square">
            <a:spAutoFit/>
          </a:bodyPr>
          <a:lstStyle/>
          <a:p>
            <a:pPr>
              <a:lnSpc>
                <a:spcPct val="115000"/>
              </a:lnSpc>
              <a:spcAft>
                <a:spcPts val="1000"/>
              </a:spcAft>
            </a:pPr>
            <a:r>
              <a:rPr lang="en-US" dirty="0">
                <a:ea typeface="Calibri"/>
                <a:cs typeface="Times New Roman"/>
              </a:rPr>
              <a:t>The overall reaction for cellular respiration:</a:t>
            </a:r>
          </a:p>
          <a:p>
            <a:pPr>
              <a:lnSpc>
                <a:spcPct val="115000"/>
              </a:lnSpc>
              <a:spcAft>
                <a:spcPts val="1000"/>
              </a:spcAft>
            </a:pPr>
            <a:r>
              <a:rPr lang="en-US" dirty="0">
                <a:ea typeface="Calibri"/>
                <a:cs typeface="Times New Roman"/>
              </a:rPr>
              <a:t>C</a:t>
            </a:r>
            <a:r>
              <a:rPr lang="en-US" baseline="-25000" dirty="0">
                <a:ea typeface="Calibri"/>
                <a:cs typeface="Times New Roman"/>
              </a:rPr>
              <a:t>6</a:t>
            </a:r>
            <a:r>
              <a:rPr lang="en-US" dirty="0">
                <a:ea typeface="Calibri"/>
                <a:cs typeface="Times New Roman"/>
              </a:rPr>
              <a:t>H</a:t>
            </a:r>
            <a:r>
              <a:rPr lang="en-US" baseline="-25000" dirty="0">
                <a:ea typeface="Calibri"/>
                <a:cs typeface="Times New Roman"/>
              </a:rPr>
              <a:t>12</a:t>
            </a:r>
            <a:r>
              <a:rPr lang="en-US" dirty="0">
                <a:ea typeface="Calibri"/>
                <a:cs typeface="Times New Roman"/>
              </a:rPr>
              <a:t>O</a:t>
            </a:r>
            <a:r>
              <a:rPr lang="en-US" baseline="-25000" dirty="0">
                <a:ea typeface="Calibri"/>
                <a:cs typeface="Times New Roman"/>
              </a:rPr>
              <a:t>6 </a:t>
            </a:r>
            <a:r>
              <a:rPr lang="en-US" dirty="0">
                <a:ea typeface="Calibri"/>
                <a:cs typeface="Times New Roman"/>
              </a:rPr>
              <a:t>+ 6O</a:t>
            </a:r>
            <a:r>
              <a:rPr lang="en-US" baseline="-25000" dirty="0">
                <a:ea typeface="Calibri"/>
                <a:cs typeface="Times New Roman"/>
              </a:rPr>
              <a:t>2</a:t>
            </a:r>
            <a:r>
              <a:rPr lang="en-US" dirty="0">
                <a:ea typeface="Calibri"/>
                <a:cs typeface="Times New Roman"/>
              </a:rPr>
              <a:t> -------------------&gt; 6CO</a:t>
            </a:r>
            <a:r>
              <a:rPr lang="en-US" baseline="-25000" dirty="0">
                <a:ea typeface="Calibri"/>
                <a:cs typeface="Times New Roman"/>
              </a:rPr>
              <a:t>2</a:t>
            </a:r>
            <a:r>
              <a:rPr lang="en-US" dirty="0">
                <a:ea typeface="Calibri"/>
                <a:cs typeface="Times New Roman"/>
              </a:rPr>
              <a:t> + 6H</a:t>
            </a:r>
            <a:r>
              <a:rPr lang="en-US" baseline="-25000" dirty="0">
                <a:ea typeface="Calibri"/>
                <a:cs typeface="Times New Roman"/>
              </a:rPr>
              <a:t>2</a:t>
            </a:r>
            <a:r>
              <a:rPr lang="en-US" dirty="0">
                <a:ea typeface="Calibri"/>
                <a:cs typeface="Times New Roman"/>
              </a:rPr>
              <a:t>O + ~38 ATP</a:t>
            </a:r>
          </a:p>
        </p:txBody>
      </p:sp>
      <p:pic>
        <p:nvPicPr>
          <p:cNvPr id="8239" name="Picture 4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741"/>
          <a:stretch/>
        </p:blipFill>
        <p:spPr bwMode="auto">
          <a:xfrm>
            <a:off x="159224" y="3159908"/>
            <a:ext cx="534400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24069" y="3298288"/>
            <a:ext cx="3226204" cy="1323439"/>
          </a:xfrm>
          <a:prstGeom prst="rect">
            <a:avLst/>
          </a:prstGeom>
          <a:noFill/>
        </p:spPr>
        <p:txBody>
          <a:bodyPr wrap="none" rtlCol="0">
            <a:spAutoFit/>
          </a:bodyPr>
          <a:lstStyle/>
          <a:p>
            <a:r>
              <a:rPr lang="en-US" sz="1600" dirty="0" smtClean="0"/>
              <a:t>Glycolysis: 2 ATPs</a:t>
            </a:r>
          </a:p>
          <a:p>
            <a:r>
              <a:rPr lang="en-US" sz="1600" dirty="0"/>
              <a:t>T</a:t>
            </a:r>
            <a:r>
              <a:rPr lang="en-US" sz="1600" dirty="0" smtClean="0"/>
              <a:t>CA: </a:t>
            </a:r>
            <a:r>
              <a:rPr lang="en-US" sz="1600" dirty="0"/>
              <a:t>2 </a:t>
            </a:r>
            <a:r>
              <a:rPr lang="en-US" sz="1600" dirty="0" smtClean="0"/>
              <a:t>ATPs</a:t>
            </a:r>
            <a:r>
              <a:rPr lang="en-US" sz="1600" baseline="-25000" dirty="0" smtClean="0"/>
              <a:t> </a:t>
            </a:r>
            <a:endParaRPr lang="en-US" sz="1600" dirty="0"/>
          </a:p>
          <a:p>
            <a:r>
              <a:rPr lang="en-US" sz="1600" dirty="0" smtClean="0"/>
              <a:t>ETC: 34 ATPs</a:t>
            </a:r>
          </a:p>
          <a:p>
            <a:endParaRPr lang="en-US" sz="1600" dirty="0"/>
          </a:p>
          <a:p>
            <a:r>
              <a:rPr lang="en-US" sz="1600" dirty="0" smtClean="0"/>
              <a:t>Total: 38 ATPs (in reality  30-32 ATPs)</a:t>
            </a:r>
            <a:endParaRPr lang="en-US" sz="1600" dirty="0"/>
          </a:p>
        </p:txBody>
      </p:sp>
      <p:sp>
        <p:nvSpPr>
          <p:cNvPr id="9" name="TextBox 8"/>
          <p:cNvSpPr txBox="1"/>
          <p:nvPr/>
        </p:nvSpPr>
        <p:spPr>
          <a:xfrm>
            <a:off x="0" y="6488668"/>
            <a:ext cx="6477927" cy="369332"/>
          </a:xfrm>
          <a:prstGeom prst="rect">
            <a:avLst/>
          </a:prstGeom>
          <a:solidFill>
            <a:schemeClr val="bg1"/>
          </a:solidFill>
        </p:spPr>
        <p:txBody>
          <a:bodyPr wrap="none" rtlCol="0">
            <a:spAutoFit/>
          </a:bodyPr>
          <a:lstStyle/>
          <a:p>
            <a:r>
              <a:rPr lang="en-US" b="1" dirty="0" smtClean="0">
                <a:solidFill>
                  <a:srgbClr val="FF0000"/>
                </a:solidFill>
              </a:rPr>
              <a:t>Play video: What is cellular respiration &amp; Cellular respiration in 3D</a:t>
            </a:r>
            <a:endParaRPr lang="en-US" b="1" dirty="0">
              <a:solidFill>
                <a:srgbClr val="FF0000"/>
              </a:solidFill>
            </a:endParaRPr>
          </a:p>
        </p:txBody>
      </p:sp>
    </p:spTree>
    <p:extLst>
      <p:ext uri="{BB962C8B-B14F-4D97-AF65-F5344CB8AC3E}">
        <p14:creationId xmlns:p14="http://schemas.microsoft.com/office/powerpoint/2010/main" val="213695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Cellular respiration</a:t>
            </a:r>
            <a:endParaRPr lang="en-US" sz="3600" dirty="0">
              <a:solidFill>
                <a:srgbClr val="0000FF"/>
              </a:solidFill>
            </a:endParaRPr>
          </a:p>
        </p:txBody>
      </p:sp>
      <p:pic>
        <p:nvPicPr>
          <p:cNvPr id="10242" name="Picture 2" descr="https://cdn.kastatic.org/ka-perseus-images/85bdf8a94ddf5d9c90cbb91335f47a592cc8679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858000" cy="449199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50" t="13791" r="1" b="44724"/>
          <a:stretch/>
        </p:blipFill>
        <p:spPr bwMode="auto">
          <a:xfrm>
            <a:off x="7086600" y="1447800"/>
            <a:ext cx="1524000" cy="99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0" y="6488668"/>
            <a:ext cx="6477927" cy="369332"/>
          </a:xfrm>
          <a:prstGeom prst="rect">
            <a:avLst/>
          </a:prstGeom>
          <a:solidFill>
            <a:schemeClr val="bg1"/>
          </a:solidFill>
        </p:spPr>
        <p:txBody>
          <a:bodyPr wrap="none" rtlCol="0">
            <a:spAutoFit/>
          </a:bodyPr>
          <a:lstStyle/>
          <a:p>
            <a:r>
              <a:rPr lang="en-US" b="1" dirty="0" smtClean="0">
                <a:solidFill>
                  <a:srgbClr val="FF0000"/>
                </a:solidFill>
              </a:rPr>
              <a:t>Play video: What is cellular respiration &amp; Cellular respiration in 3D</a:t>
            </a:r>
            <a:endParaRPr lang="en-US" b="1" dirty="0">
              <a:solidFill>
                <a:srgbClr val="FF0000"/>
              </a:solidFill>
            </a:endParaRPr>
          </a:p>
        </p:txBody>
      </p:sp>
    </p:spTree>
    <p:extLst>
      <p:ext uri="{BB962C8B-B14F-4D97-AF65-F5344CB8AC3E}">
        <p14:creationId xmlns:p14="http://schemas.microsoft.com/office/powerpoint/2010/main" val="2473439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Cellular respiration</a:t>
            </a:r>
            <a:endParaRPr lang="en-US" sz="3600" dirty="0">
              <a:solidFill>
                <a:srgbClr val="0000FF"/>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842" y="1981200"/>
            <a:ext cx="3962400" cy="263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4842" y="1828800"/>
            <a:ext cx="4572000" cy="3785652"/>
          </a:xfrm>
          <a:prstGeom prst="rect">
            <a:avLst/>
          </a:prstGeom>
        </p:spPr>
        <p:txBody>
          <a:bodyPr>
            <a:spAutoFit/>
          </a:bodyPr>
          <a:lstStyle/>
          <a:p>
            <a:pPr marL="285750" indent="-285750">
              <a:buFont typeface="Arial" panose="020B0604020202020204" pitchFamily="34" charset="0"/>
              <a:buChar char="•"/>
            </a:pPr>
            <a:r>
              <a:rPr lang="en-US" sz="1600" dirty="0"/>
              <a:t>Fats, known more formally as triglycerides, can be broken down into two components that enter the cellular respiration pathways at different </a:t>
            </a:r>
            <a:r>
              <a:rPr lang="en-US" sz="1600" dirty="0" smtClean="0"/>
              <a:t>stages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triglyceride is made up of a three-carbon molecule called glycerol, and of three fatty acid tails attached to the </a:t>
            </a:r>
            <a:r>
              <a:rPr lang="en-US" sz="1600" dirty="0" smtClean="0"/>
              <a:t>glycerol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Glycerol can be converted to glyceraldehyde-3-phosphate, an intermediate of </a:t>
            </a:r>
            <a:r>
              <a:rPr lang="en-US" sz="1600" dirty="0" smtClean="0"/>
              <a:t>glycolysis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a:t>Fatty acids, on the other hand, must be broken down in a process called </a:t>
            </a:r>
            <a:r>
              <a:rPr lang="en-US" sz="1600" dirty="0" smtClean="0"/>
              <a:t>beta-oxidation</a:t>
            </a:r>
            <a:endParaRPr lang="en-US" sz="1600" dirty="0"/>
          </a:p>
        </p:txBody>
      </p:sp>
      <p:sp>
        <p:nvSpPr>
          <p:cNvPr id="11" name="TextBox 10"/>
          <p:cNvSpPr txBox="1"/>
          <p:nvPr/>
        </p:nvSpPr>
        <p:spPr>
          <a:xfrm>
            <a:off x="0" y="6488668"/>
            <a:ext cx="6477927" cy="369332"/>
          </a:xfrm>
          <a:prstGeom prst="rect">
            <a:avLst/>
          </a:prstGeom>
          <a:solidFill>
            <a:schemeClr val="bg1"/>
          </a:solidFill>
        </p:spPr>
        <p:txBody>
          <a:bodyPr wrap="none" rtlCol="0">
            <a:spAutoFit/>
          </a:bodyPr>
          <a:lstStyle/>
          <a:p>
            <a:r>
              <a:rPr lang="en-US" b="1" dirty="0" smtClean="0">
                <a:solidFill>
                  <a:srgbClr val="FF0000"/>
                </a:solidFill>
              </a:rPr>
              <a:t>Play video: What is cellular respiration &amp; Cellular respiration in 3D</a:t>
            </a:r>
            <a:endParaRPr lang="en-US" b="1" dirty="0">
              <a:solidFill>
                <a:srgbClr val="FF0000"/>
              </a:solidFill>
            </a:endParaRPr>
          </a:p>
        </p:txBody>
      </p:sp>
    </p:spTree>
    <p:extLst>
      <p:ext uri="{BB962C8B-B14F-4D97-AF65-F5344CB8AC3E}">
        <p14:creationId xmlns:p14="http://schemas.microsoft.com/office/powerpoint/2010/main" val="2405735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2747</TotalTime>
  <Words>1873</Words>
  <Application>Microsoft Office PowerPoint</Application>
  <PresentationFormat>On-screen Show (4:3)</PresentationFormat>
  <Paragraphs>214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Introduction to  Biochemistry of Nutrition</vt:lpstr>
      <vt:lpstr>Topics</vt:lpstr>
      <vt:lpstr>Biochemistry of nutrition</vt:lpstr>
      <vt:lpstr>Importance of food</vt:lpstr>
      <vt:lpstr>How body uses food</vt:lpstr>
      <vt:lpstr>Cellular respiration</vt:lpstr>
      <vt:lpstr>Cellular respiration</vt:lpstr>
      <vt:lpstr>Cellular respiration</vt:lpstr>
      <vt:lpstr>Cellular respiration</vt:lpstr>
      <vt:lpstr>Energy systems</vt:lpstr>
      <vt:lpstr>Energy systems: ATP-PC system</vt:lpstr>
      <vt:lpstr>Energy systems: Glycolytic system</vt:lpstr>
      <vt:lpstr>Nutrition basics - Terminology</vt:lpstr>
      <vt:lpstr>Nutrition basics - Terminology</vt:lpstr>
      <vt:lpstr>Nutrition basics - Terminology</vt:lpstr>
      <vt:lpstr>Nutrition basics - Terminology</vt:lpstr>
      <vt:lpstr>Nutrition basics - Terminology</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metabolic regulation</dc:title>
  <dc:creator>khajamohiddin syed</dc:creator>
  <cp:lastModifiedBy>khajamohiddin syed</cp:lastModifiedBy>
  <cp:revision>114</cp:revision>
  <dcterms:created xsi:type="dcterms:W3CDTF">2006-08-16T00:00:00Z</dcterms:created>
  <dcterms:modified xsi:type="dcterms:W3CDTF">2019-08-04T01:12:28Z</dcterms:modified>
</cp:coreProperties>
</file>